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8" r:id="rId31"/>
    <p:sldId id="287" r:id="rId32"/>
  </p:sldIdLst>
  <p:sldSz cx="12192000" cy="6858000"/>
  <p:notesSz cx="6858000" cy="9144000"/>
  <p:embeddedFontLst>
    <p:embeddedFont>
      <p:font typeface="方正全福体" panose="02000500000000000000" charset="-122"/>
      <p:regular r:id="rId39"/>
    </p:embeddedFont>
    <p:embeddedFont>
      <p:font typeface="汉仪力量黑简" panose="00020600040101010101" charset="-122"/>
      <p:regular r:id="rId40"/>
    </p:embeddedFont>
    <p:embeddedFont>
      <p:font typeface="微软雅黑" panose="020B0503020204020204" charset="-122"/>
      <p:regular r:id="rId41"/>
    </p:embeddedFont>
    <p:embeddedFont>
      <p:font typeface="Calibri" panose="020F0502020204030204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7" userDrawn="1">
          <p15:clr>
            <a:srgbClr val="A4A3A4"/>
          </p15:clr>
        </p15:guide>
        <p15:guide id="2" pos="384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47"/>
        <p:guide pos="384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6" Type="http://schemas.openxmlformats.org/officeDocument/2006/relationships/tags" Target="tags/tag78.xml"/><Relationship Id="rId45" Type="http://schemas.openxmlformats.org/officeDocument/2006/relationships/font" Target="fonts/font7.fntdata"/><Relationship Id="rId44" Type="http://schemas.openxmlformats.org/officeDocument/2006/relationships/font" Target="fonts/font6.fntdata"/><Relationship Id="rId43" Type="http://schemas.openxmlformats.org/officeDocument/2006/relationships/font" Target="fonts/font5.fntdata"/><Relationship Id="rId42" Type="http://schemas.openxmlformats.org/officeDocument/2006/relationships/font" Target="fonts/font4.fntdata"/><Relationship Id="rId41" Type="http://schemas.openxmlformats.org/officeDocument/2006/relationships/font" Target="fonts/font3.fntdata"/><Relationship Id="rId40" Type="http://schemas.openxmlformats.org/officeDocument/2006/relationships/font" Target="fonts/font2.fntdata"/><Relationship Id="rId4" Type="http://schemas.openxmlformats.org/officeDocument/2006/relationships/slide" Target="slides/slide2.xml"/><Relationship Id="rId39" Type="http://schemas.openxmlformats.org/officeDocument/2006/relationships/font" Target="fonts/font1.fntdata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notesMaster" Target="notesMasters/notesMaster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66.xml"/><Relationship Id="rId5" Type="http://schemas.openxmlformats.org/officeDocument/2006/relationships/image" Target="../media/image2.png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12.xml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14.xml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7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tags" Target="../tags/tag74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20.jpeg"/><Relationship Id="rId1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037590" y="1808480"/>
            <a:ext cx="9799320" cy="1134745"/>
          </a:xfrm>
        </p:spPr>
        <p:txBody>
          <a:bodyPr>
            <a:noAutofit/>
          </a:bodyPr>
          <a:p>
            <a:r>
              <a:rPr lang="zh-CN" altLang="en-US" sz="6600" dirty="0" smtClean="0">
                <a:gradFill>
                  <a:gsLst>
                    <a:gs pos="50000">
                      <a:srgbClr val="EBA874"/>
                    </a:gs>
                    <a:gs pos="0">
                      <a:srgbClr val="F2C5A2"/>
                    </a:gs>
                    <a:gs pos="100000">
                      <a:srgbClr val="E48B45"/>
                    </a:gs>
                  </a:gsLst>
                  <a:lin scaled="1"/>
                </a:gradFill>
                <a:latin typeface="方正全福体" panose="02000500000000000000" charset="-122"/>
                <a:ea typeface="方正全福体" panose="02000500000000000000" charset="-122"/>
                <a:sym typeface="+mn-ea"/>
              </a:rPr>
              <a:t>传染病防控知识</a:t>
            </a:r>
            <a:endParaRPr lang="zh-CN" altLang="en-US" sz="6600" dirty="0" smtClean="0">
              <a:gradFill>
                <a:gsLst>
                  <a:gs pos="50000">
                    <a:srgbClr val="EBA874"/>
                  </a:gs>
                  <a:gs pos="0">
                    <a:srgbClr val="F2C5A2"/>
                  </a:gs>
                  <a:gs pos="100000">
                    <a:srgbClr val="E48B45"/>
                  </a:gs>
                </a:gsLst>
                <a:lin scaled="1"/>
              </a:gradFill>
              <a:latin typeface="方正全福体" panose="02000500000000000000" charset="-122"/>
              <a:ea typeface="方正全福体" panose="02000500000000000000" charset="-122"/>
              <a:sym typeface="+mn-ea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70940" y="3542665"/>
            <a:ext cx="9799320" cy="2024380"/>
          </a:xfrm>
        </p:spPr>
        <p:txBody>
          <a:bodyPr>
            <a:normAutofit lnSpcReduction="10000"/>
          </a:bodyPr>
          <a:p>
            <a:pPr algn="ctr"/>
            <a:r>
              <a:rPr lang="zh-CN" altLang="en-US" b="1" dirty="0" smtClean="0">
                <a:solidFill>
                  <a:srgbClr val="000000"/>
                </a:soli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  <a:sym typeface="+mn-ea"/>
              </a:rPr>
              <a:t>盐津县疾病预防控制中心</a:t>
            </a:r>
            <a:endParaRPr lang="en-US" altLang="zh-CN" b="1" dirty="0" smtClean="0">
              <a:solidFill>
                <a:srgbClr val="000000"/>
              </a:solidFill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  <a:p>
            <a:pPr algn="ctr"/>
            <a:r>
              <a:rPr lang="en-US" altLang="zh-CN" b="1" dirty="0" smtClean="0">
                <a:solidFill>
                  <a:srgbClr val="000000"/>
                </a:soli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  <a:sym typeface="+mn-ea"/>
              </a:rPr>
              <a:t>     </a:t>
            </a:r>
            <a:r>
              <a:rPr lang="zh-CN" altLang="en-US" b="1" dirty="0" smtClean="0">
                <a:solidFill>
                  <a:srgbClr val="000000"/>
                </a:soli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  <a:sym typeface="+mn-ea"/>
              </a:rPr>
              <a:t>昭通市健康科普专家库成员（</a:t>
            </a:r>
            <a:r>
              <a:rPr lang="zh-CN" altLang="en-US" b="1" dirty="0" smtClean="0">
                <a:solidFill>
                  <a:srgbClr val="000000"/>
                </a:soli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  <a:sym typeface="+mn-ea"/>
              </a:rPr>
              <a:t>蒋娟</a:t>
            </a:r>
            <a:r>
              <a:rPr lang="zh-CN" altLang="en-US" b="1" dirty="0" smtClean="0">
                <a:solidFill>
                  <a:srgbClr val="000000"/>
                </a:soli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  <a:sym typeface="+mn-ea"/>
              </a:rPr>
              <a:t>）</a:t>
            </a:r>
            <a:endParaRPr lang="zh-CN" altLang="en-US" b="1" dirty="0" smtClean="0">
              <a:solidFill>
                <a:srgbClr val="000000"/>
              </a:solidFill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solidFill>
                  <a:srgbClr val="000000"/>
                </a:soli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  <a:sym typeface="+mn-ea"/>
              </a:rPr>
              <a:t>适宜人群：小学生</a:t>
            </a:r>
            <a:endParaRPr lang="zh-CN" altLang="en-US" b="1" dirty="0" smtClean="0">
              <a:solidFill>
                <a:srgbClr val="000000"/>
              </a:solidFill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  <a:p>
            <a:pPr algn="ctr"/>
            <a:fld id="{7B494DDC-E644-4462-AAF0-E4056C767541}" type="datetime2">
              <a:rPr lang="zh-CN" altLang="en-US" smtClean="0">
                <a:solidFill>
                  <a:srgbClr val="000000"/>
                </a:soli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</a:fld>
            <a:endParaRPr lang="zh-CN" altLang="en-US"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</p:txBody>
      </p:sp>
      <p:pic>
        <p:nvPicPr>
          <p:cNvPr id="1026" name="Picture 2" descr="E:\疾控资料\20140128105340-1109193883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052830"/>
            <a:ext cx="1668145" cy="98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椭圆 11"/>
          <p:cNvSpPr/>
          <p:nvPr/>
        </p:nvSpPr>
        <p:spPr>
          <a:xfrm>
            <a:off x="607695" y="1610360"/>
            <a:ext cx="4431030" cy="4307205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zh-CN" altLang="en-US" sz="5400" dirty="0" smtClean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uFillTx/>
                <a:ea typeface="方正全福体" panose="02000500000000000000" charset="-122"/>
                <a:sym typeface="+mn-ea"/>
              </a:rPr>
              <a:t>控制传染病传播</a:t>
            </a:r>
            <a:r>
              <a:rPr lang="en-US" altLang="zh-CN" sz="5400" dirty="0" smtClean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uFillTx/>
                <a:ea typeface="方正全福体" panose="02000500000000000000" charset="-122"/>
                <a:sym typeface="+mn-ea"/>
              </a:rPr>
              <a:t>“</a:t>
            </a:r>
            <a:r>
              <a:rPr lang="zh-CN" altLang="en-US" sz="5400" dirty="0" smtClean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uFillTx/>
                <a:ea typeface="方正全福体" panose="02000500000000000000" charset="-122"/>
                <a:sym typeface="+mn-ea"/>
              </a:rPr>
              <a:t>三措施</a:t>
            </a:r>
            <a:r>
              <a:rPr lang="en-US" altLang="zh-CN" sz="5400" dirty="0" smtClean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uFillTx/>
                <a:ea typeface="方正全福体" panose="02000500000000000000" charset="-122"/>
                <a:sym typeface="+mn-ea"/>
              </a:rPr>
              <a:t>”</a:t>
            </a:r>
            <a:endParaRPr lang="en-US" altLang="zh-CN" sz="5400" dirty="0" smtClean="0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uFillTx/>
              <a:ea typeface="方正全福体" panose="02000500000000000000" charset="-122"/>
              <a:sym typeface="+mn-ea"/>
            </a:endParaRPr>
          </a:p>
        </p:txBody>
      </p:sp>
      <p:pic>
        <p:nvPicPr>
          <p:cNvPr id="5" name="内容占位符 3" descr="4$`$KCST$T`_0T4HE@E)8QJ.png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0685" y="2246630"/>
            <a:ext cx="2604770" cy="3026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/>
          <p:nvPr/>
        </p:nvSpPr>
        <p:spPr>
          <a:xfrm>
            <a:off x="1474520" y="2491617"/>
            <a:ext cx="165618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/>
                </a:solidFill>
                <a:latin typeface="方正全福体" panose="02000500000000000000" charset="-122"/>
                <a:ea typeface="方正全福体" panose="02000500000000000000" charset="-122"/>
              </a:rPr>
              <a:t>细菌、真菌</a:t>
            </a:r>
            <a:r>
              <a:rPr lang="zh-CN" altLang="en-US" sz="1400" dirty="0" smtClean="0">
                <a:solidFill>
                  <a:schemeClr val="bg2"/>
                </a:solidFill>
              </a:rPr>
              <a:t>等</a:t>
            </a:r>
            <a:endParaRPr lang="zh-CN" altLang="en-US" sz="1400" dirty="0">
              <a:solidFill>
                <a:schemeClr val="bg2"/>
              </a:solidFill>
            </a:endParaRPr>
          </a:p>
        </p:txBody>
      </p:sp>
      <p:sp>
        <p:nvSpPr>
          <p:cNvPr id="7" name="右箭头 6"/>
          <p:cNvSpPr/>
          <p:nvPr/>
        </p:nvSpPr>
        <p:spPr bwMode="auto">
          <a:xfrm>
            <a:off x="5307965" y="3629660"/>
            <a:ext cx="2014220" cy="853440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 8" descr="{J)X%267M6H0M7BYP3`@]N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0790" y="2123440"/>
            <a:ext cx="1208405" cy="1946275"/>
          </a:xfrm>
          <a:prstGeom prst="rect">
            <a:avLst/>
          </a:prstGeom>
        </p:spPr>
      </p:pic>
      <p:pic>
        <p:nvPicPr>
          <p:cNvPr id="10" name="图片 9" descr="[6L)~U2{1OTP6YO})]RL%F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46795" y="3629660"/>
            <a:ext cx="1220470" cy="20694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732780" y="3429000"/>
            <a:ext cx="951865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solidFill>
                  <a:schemeClr val="tx1"/>
                </a:solidFill>
                <a:uFillTx/>
                <a:latin typeface="Arial" panose="020B0604020202020204" pitchFamily="34" charset="0"/>
                <a:ea typeface="方正全福体" panose="02000500000000000000" charset="-122"/>
              </a:rPr>
              <a:t>传播</a:t>
            </a:r>
            <a:endParaRPr lang="zh-CN" altLang="en-US" sz="2400">
              <a:solidFill>
                <a:schemeClr val="tx1"/>
              </a:solidFill>
              <a:uFillTx/>
              <a:latin typeface="Arial" panose="020B0604020202020204" pitchFamily="34" charset="0"/>
              <a:ea typeface="方正全福体" panose="0200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70785" y="5150485"/>
            <a:ext cx="1016000" cy="3987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000">
                <a:latin typeface="汉仪力量黑简" panose="00020600040101010101" charset="-122"/>
                <a:ea typeface="汉仪力量黑简" panose="00020600040101010101" charset="-122"/>
              </a:rPr>
              <a:t>传染源</a:t>
            </a:r>
            <a:endParaRPr lang="zh-CN" altLang="en-US" sz="2000"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5373370" y="5150485"/>
            <a:ext cx="1386840" cy="3987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000">
                <a:latin typeface="汉仪力量黑简" panose="00020600040101010101" charset="-122"/>
                <a:ea typeface="汉仪力量黑简" panose="00020600040101010101" charset="-122"/>
              </a:rPr>
              <a:t>传染途经</a:t>
            </a:r>
            <a:endParaRPr lang="zh-CN" altLang="en-US" sz="2000"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7501255" y="5150485"/>
            <a:ext cx="1386840" cy="3987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000">
                <a:latin typeface="汉仪力量黑简" panose="00020600040101010101" charset="-122"/>
                <a:ea typeface="汉仪力量黑简" panose="00020600040101010101" charset="-122"/>
              </a:rPr>
              <a:t>易感人群</a:t>
            </a:r>
            <a:endParaRPr lang="zh-CN" altLang="en-US" sz="2000"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132330" y="6205855"/>
            <a:ext cx="2143125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solidFill>
                  <a:schemeClr val="accent1"/>
                </a:solidFill>
                <a:latin typeface="汉仪力量黑简" panose="00020600040101010101" charset="-122"/>
                <a:ea typeface="汉仪力量黑简" panose="00020600040101010101" charset="-122"/>
              </a:rPr>
              <a:t>管理传染源</a:t>
            </a:r>
            <a:endParaRPr lang="zh-CN" altLang="en-US" sz="2400">
              <a:solidFill>
                <a:schemeClr val="accent1"/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1" animBg="1"/>
      <p:bldP spid="11" grpId="1"/>
      <p:bldP spid="12" grpId="0" animBg="1"/>
      <p:bldP spid="12" grpId="1" animBg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7343" y="267886"/>
            <a:ext cx="7344816" cy="936104"/>
          </a:xfrm>
        </p:spPr>
        <p:txBody>
          <a:bodyPr>
            <a:noAutofit/>
          </a:bodyPr>
          <a:lstStyle/>
          <a:p>
            <a:r>
              <a:rPr lang="zh-CN" altLang="en-US" sz="4800" b="1" dirty="0" smtClean="0">
                <a:solidFill>
                  <a:srgbClr val="FF9900"/>
                </a:soli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  <a:t>控制传染病传播“三措施”</a:t>
            </a:r>
            <a:endParaRPr lang="zh-CN" altLang="en-US" sz="4800" b="1" dirty="0" smtClean="0">
              <a:solidFill>
                <a:srgbClr val="FF9900"/>
              </a:solidFill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3260" y="1337310"/>
            <a:ext cx="8308340" cy="892175"/>
          </a:xfrm>
        </p:spPr>
        <p:txBody>
          <a:bodyPr/>
          <a:lstStyle/>
          <a:p>
            <a:r>
              <a:rPr lang="zh-CN" altLang="en-US" sz="36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汉仪力量黑简" panose="00020600040101010101" charset="-122"/>
                <a:ea typeface="汉仪力量黑简" panose="00020600040101010101" charset="-122"/>
              </a:rPr>
              <a:t>管理传染源</a:t>
            </a:r>
            <a:endParaRPr lang="zh-CN" altLang="en-US" sz="36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sp>
        <p:nvSpPr>
          <p:cNvPr id="5" name="右箭头 4"/>
          <p:cNvSpPr/>
          <p:nvPr/>
        </p:nvSpPr>
        <p:spPr bwMode="auto">
          <a:xfrm>
            <a:off x="3827160" y="1408456"/>
            <a:ext cx="504056" cy="735130"/>
          </a:xfrm>
          <a:prstGeom prst="rightArrow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8165" y="1454150"/>
            <a:ext cx="3462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发现传染源</a:t>
            </a:r>
            <a:endParaRPr lang="zh-CN" altLang="en-US" sz="3600" b="1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4710" y="2719705"/>
            <a:ext cx="180213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1"/>
                </a:solidFill>
                <a:latin typeface="+mn-ea"/>
              </a:rPr>
              <a:t>1</a:t>
            </a:r>
            <a:r>
              <a:rPr lang="zh-CN" altLang="en-US" sz="3200" b="1" dirty="0" smtClean="0">
                <a:solidFill>
                  <a:schemeClr val="tx1"/>
                </a:solidFill>
                <a:latin typeface="+mn-ea"/>
              </a:rPr>
              <a:t>、自查</a:t>
            </a:r>
            <a:endParaRPr lang="en-US" altLang="zh-CN" sz="3200" b="1" dirty="0" smtClean="0">
              <a:solidFill>
                <a:schemeClr val="tx1"/>
              </a:solidFill>
              <a:latin typeface="+mn-ea"/>
            </a:endParaRPr>
          </a:p>
          <a:p>
            <a:endParaRPr lang="en-US" altLang="zh-CN" sz="3200" b="1" dirty="0" smtClean="0">
              <a:solidFill>
                <a:schemeClr val="bg2"/>
              </a:solidFill>
              <a:latin typeface="+mn-ea"/>
            </a:endParaRPr>
          </a:p>
          <a:p>
            <a:endParaRPr lang="en-US" altLang="zh-CN" sz="3200" b="1" dirty="0" smtClean="0">
              <a:solidFill>
                <a:schemeClr val="bg2"/>
              </a:solidFill>
              <a:latin typeface="+mn-ea"/>
            </a:endParaRPr>
          </a:p>
          <a:p>
            <a:endParaRPr lang="en-US" altLang="zh-CN" sz="3200" b="1" dirty="0" smtClean="0">
              <a:solidFill>
                <a:schemeClr val="bg2"/>
              </a:solidFill>
              <a:latin typeface="+mn-ea"/>
            </a:endParaRPr>
          </a:p>
          <a:p>
            <a:r>
              <a:rPr lang="en-US" altLang="zh-CN" sz="3200" b="1" dirty="0" smtClean="0">
                <a:solidFill>
                  <a:schemeClr val="tx1"/>
                </a:solidFill>
                <a:latin typeface="+mn-ea"/>
              </a:rPr>
              <a:t>2</a:t>
            </a:r>
            <a:r>
              <a:rPr lang="zh-CN" altLang="en-US" sz="3200" b="1" dirty="0" smtClean="0">
                <a:solidFill>
                  <a:schemeClr val="tx1"/>
                </a:solidFill>
                <a:latin typeface="+mn-ea"/>
              </a:rPr>
              <a:t>、晨检</a:t>
            </a:r>
            <a:endParaRPr lang="zh-CN" altLang="en-US" sz="3200" b="1" dirty="0" smtClean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704590" y="3027680"/>
            <a:ext cx="6733540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（</a:t>
            </a:r>
            <a:r>
              <a:rPr lang="en-US" altLang="zh-CN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1</a:t>
            </a:r>
            <a:r>
              <a:rPr lang="zh-CN" altLang="en-US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）</a:t>
            </a:r>
            <a:r>
              <a:rPr lang="zh-CN" altLang="zh-CN" sz="2800" b="1" dirty="0" smtClean="0">
                <a:solidFill>
                  <a:srgbClr val="FF0000"/>
                </a:solidFill>
                <a:latin typeface="+mn-ea"/>
              </a:rPr>
              <a:t>传染病早期症状</a:t>
            </a:r>
            <a:r>
              <a:rPr lang="zh-CN" altLang="en-US" sz="2800" b="1" dirty="0" smtClean="0">
                <a:solidFill>
                  <a:srgbClr val="FF0000"/>
                </a:solidFill>
                <a:latin typeface="+mn-ea"/>
              </a:rPr>
              <a:t>：</a:t>
            </a:r>
            <a:endParaRPr lang="en-US" altLang="zh-CN" sz="2800" b="1" dirty="0" smtClean="0">
              <a:solidFill>
                <a:srgbClr val="FF0000"/>
              </a:solidFill>
              <a:latin typeface="+mn-ea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 smtClean="0">
                <a:latin typeface="+mn-ea"/>
              </a:rPr>
              <a:t> </a:t>
            </a:r>
            <a:r>
              <a:rPr lang="zh-CN" altLang="zh-CN" sz="2800" b="1" dirty="0" smtClean="0">
                <a:latin typeface="+mn-ea"/>
              </a:rPr>
              <a:t>发烧、</a:t>
            </a:r>
            <a:r>
              <a:rPr lang="zh-CN" altLang="zh-CN" sz="2800" b="1" dirty="0" smtClean="0">
                <a:latin typeface="+mn-ea"/>
                <a:hlinkClick r:id="rId2" action="ppaction://hlinksldjump"/>
              </a:rPr>
              <a:t>皮疹</a:t>
            </a:r>
            <a:r>
              <a:rPr lang="zh-CN" altLang="zh-CN" sz="2800" b="1" dirty="0" smtClean="0">
                <a:latin typeface="+mn-ea"/>
              </a:rPr>
              <a:t>、腹泻、呕吐、黄疸</a:t>
            </a:r>
            <a:endParaRPr lang="en-US" altLang="zh-CN" sz="2800" b="1" dirty="0" smtClean="0">
              <a:latin typeface="+mn-ea"/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（</a:t>
            </a:r>
            <a:r>
              <a:rPr lang="en-US" altLang="zh-CN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2</a:t>
            </a:r>
            <a:r>
              <a:rPr lang="zh-CN" altLang="en-US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）</a:t>
            </a:r>
            <a:r>
              <a:rPr lang="zh-CN" altLang="zh-CN" sz="2800" b="1" dirty="0" smtClean="0">
                <a:solidFill>
                  <a:srgbClr val="FF0000"/>
                </a:solidFill>
                <a:latin typeface="+mn-ea"/>
              </a:rPr>
              <a:t>肺结核可疑症状</a:t>
            </a:r>
            <a:r>
              <a:rPr lang="zh-CN" altLang="en-US" sz="2800" b="1" dirty="0" smtClean="0">
                <a:solidFill>
                  <a:srgbClr val="FF0000"/>
                </a:solidFill>
                <a:latin typeface="+mn-ea"/>
              </a:rPr>
              <a:t>：</a:t>
            </a:r>
            <a:endParaRPr lang="en-US" altLang="zh-CN" sz="2800" b="1" dirty="0" smtClean="0">
              <a:solidFill>
                <a:srgbClr val="FF0000"/>
              </a:solidFill>
              <a:latin typeface="+mn-ea"/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 smtClean="0">
                <a:latin typeface="+mn-ea"/>
                <a:sym typeface="Wingdings" panose="05000000000000000000" pitchFamily="2" charset="2"/>
              </a:rPr>
              <a:t> </a:t>
            </a:r>
            <a:r>
              <a:rPr lang="zh-CN" altLang="zh-CN" sz="2800" b="1" dirty="0" smtClean="0">
                <a:latin typeface="+mn-ea"/>
              </a:rPr>
              <a:t>咳嗽、咳痰、咯血或血痰、发热、盗汗</a:t>
            </a:r>
            <a:endParaRPr lang="en-US" altLang="zh-CN" sz="2800" b="1" dirty="0" smtClean="0">
              <a:latin typeface="+mn-ea"/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（</a:t>
            </a:r>
            <a:r>
              <a:rPr lang="en-US" altLang="zh-CN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3</a:t>
            </a:r>
            <a:r>
              <a:rPr lang="zh-CN" altLang="en-US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）其他：腮腺肿大、结膜充血</a:t>
            </a:r>
            <a:endParaRPr lang="en-US" altLang="zh-CN" sz="2800" b="1" dirty="0" smtClean="0">
              <a:solidFill>
                <a:srgbClr val="FF0000"/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2655987" y="3629154"/>
            <a:ext cx="504056" cy="735130"/>
          </a:xfrm>
          <a:prstGeom prst="rightArrow">
            <a:avLst/>
          </a:prstGeom>
          <a:gradFill>
            <a:gsLst>
              <a:gs pos="0">
                <a:srgbClr val="D9717D"/>
              </a:gs>
              <a:gs pos="100000">
                <a:srgbClr val="E32E37"/>
              </a:gs>
            </a:gsLst>
            <a:lin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3" name="直接连接符 12"/>
          <p:cNvCxnSpPr/>
          <p:nvPr/>
        </p:nvCxnSpPr>
        <p:spPr bwMode="auto">
          <a:xfrm>
            <a:off x="3432076" y="2982481"/>
            <a:ext cx="0" cy="2376264"/>
          </a:xfrm>
          <a:prstGeom prst="line">
            <a:avLst/>
          </a:prstGeom>
          <a:noFill/>
          <a:ln w="76200" cap="flat" cmpd="sng" algn="ctr">
            <a:gradFill>
              <a:gsLst>
                <a:gs pos="0">
                  <a:srgbClr val="D9717D"/>
                </a:gs>
                <a:gs pos="100000">
                  <a:srgbClr val="E32E37"/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3" descr="mmexport15344087262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1245" y="437515"/>
            <a:ext cx="4201160" cy="2991485"/>
          </a:xfrm>
        </p:spPr>
      </p:pic>
      <p:pic>
        <p:nvPicPr>
          <p:cNvPr id="6" name="图片 5" descr="WT0%`ZG$7A[]O1F9F_1486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245" y="3619500"/>
            <a:ext cx="820547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 descr="DSS8}Y}`F4M7NQ`{Y@H)6JF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2750" y="437515"/>
            <a:ext cx="3783965" cy="300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7343" y="267886"/>
            <a:ext cx="7344816" cy="936104"/>
          </a:xfrm>
        </p:spPr>
        <p:txBody>
          <a:bodyPr>
            <a:noAutofit/>
          </a:bodyPr>
          <a:lstStyle/>
          <a:p>
            <a:r>
              <a:rPr lang="zh-CN" altLang="en-US" sz="4800" b="1" dirty="0" smtClean="0">
                <a:solidFill>
                  <a:srgbClr val="FF9900"/>
                </a:soli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  <a:t>控制传染病传播“三措施”</a:t>
            </a:r>
            <a:endParaRPr lang="zh-CN" altLang="en-US" sz="4800" b="1" dirty="0" smtClean="0">
              <a:solidFill>
                <a:srgbClr val="FF9900"/>
              </a:solidFill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3260" y="1337310"/>
            <a:ext cx="8308340" cy="892175"/>
          </a:xfrm>
        </p:spPr>
        <p:txBody>
          <a:bodyPr/>
          <a:lstStyle/>
          <a:p>
            <a:r>
              <a:rPr lang="zh-CN" altLang="en-US" sz="36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汉仪力量黑简" panose="00020600040101010101" charset="-122"/>
                <a:ea typeface="汉仪力量黑简" panose="00020600040101010101" charset="-122"/>
              </a:rPr>
              <a:t>管理传染源</a:t>
            </a:r>
            <a:endParaRPr lang="zh-CN" altLang="en-US" sz="36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sp>
        <p:nvSpPr>
          <p:cNvPr id="5" name="右箭头 4"/>
          <p:cNvSpPr/>
          <p:nvPr/>
        </p:nvSpPr>
        <p:spPr bwMode="auto">
          <a:xfrm>
            <a:off x="3827160" y="1408456"/>
            <a:ext cx="504056" cy="735130"/>
          </a:xfrm>
          <a:prstGeom prst="rightArrow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8165" y="1454150"/>
            <a:ext cx="3462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发现传染源</a:t>
            </a:r>
            <a:endParaRPr lang="zh-CN" altLang="en-US" sz="3600" b="1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4710" y="2719705"/>
            <a:ext cx="180213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1"/>
                </a:solidFill>
                <a:latin typeface="+mn-ea"/>
              </a:rPr>
              <a:t>1</a:t>
            </a:r>
            <a:r>
              <a:rPr lang="zh-CN" altLang="en-US" sz="3200" b="1" dirty="0" smtClean="0">
                <a:solidFill>
                  <a:schemeClr val="tx1"/>
                </a:solidFill>
                <a:latin typeface="+mn-ea"/>
              </a:rPr>
              <a:t>、自查</a:t>
            </a:r>
            <a:endParaRPr lang="en-US" altLang="zh-CN" sz="3200" b="1" dirty="0" smtClean="0">
              <a:solidFill>
                <a:schemeClr val="tx1"/>
              </a:solidFill>
              <a:latin typeface="+mn-ea"/>
            </a:endParaRPr>
          </a:p>
          <a:p>
            <a:endParaRPr lang="en-US" altLang="zh-CN" sz="3200" b="1" dirty="0" smtClean="0">
              <a:solidFill>
                <a:schemeClr val="bg2"/>
              </a:solidFill>
              <a:latin typeface="+mn-ea"/>
            </a:endParaRPr>
          </a:p>
          <a:p>
            <a:endParaRPr lang="en-US" altLang="zh-CN" sz="3200" b="1" dirty="0" smtClean="0">
              <a:solidFill>
                <a:schemeClr val="bg2"/>
              </a:solidFill>
              <a:latin typeface="+mn-ea"/>
            </a:endParaRPr>
          </a:p>
          <a:p>
            <a:endParaRPr lang="en-US" altLang="zh-CN" sz="3200" b="1" dirty="0" smtClean="0">
              <a:solidFill>
                <a:schemeClr val="bg2"/>
              </a:solidFill>
              <a:latin typeface="+mn-ea"/>
            </a:endParaRPr>
          </a:p>
          <a:p>
            <a:r>
              <a:rPr lang="en-US" altLang="zh-CN" sz="3200" b="1" dirty="0" smtClean="0">
                <a:solidFill>
                  <a:schemeClr val="tx1"/>
                </a:solidFill>
                <a:latin typeface="+mn-ea"/>
              </a:rPr>
              <a:t>2</a:t>
            </a:r>
            <a:r>
              <a:rPr lang="zh-CN" altLang="en-US" sz="3200" b="1" dirty="0" smtClean="0">
                <a:solidFill>
                  <a:schemeClr val="tx1"/>
                </a:solidFill>
                <a:latin typeface="+mn-ea"/>
              </a:rPr>
              <a:t>、晨检</a:t>
            </a:r>
            <a:endParaRPr lang="zh-CN" altLang="en-US" sz="3200" b="1" dirty="0" smtClean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704590" y="3027680"/>
            <a:ext cx="6733540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（</a:t>
            </a:r>
            <a:r>
              <a:rPr lang="en-US" altLang="zh-CN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1</a:t>
            </a:r>
            <a:r>
              <a:rPr lang="zh-CN" altLang="en-US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）</a:t>
            </a:r>
            <a:r>
              <a:rPr lang="zh-CN" altLang="zh-CN" sz="2800" b="1" dirty="0" smtClean="0">
                <a:solidFill>
                  <a:srgbClr val="FF0000"/>
                </a:solidFill>
                <a:latin typeface="+mn-ea"/>
              </a:rPr>
              <a:t>传染病早期症状</a:t>
            </a:r>
            <a:r>
              <a:rPr lang="zh-CN" altLang="en-US" sz="2800" b="1" dirty="0" smtClean="0">
                <a:solidFill>
                  <a:srgbClr val="FF0000"/>
                </a:solidFill>
                <a:latin typeface="+mn-ea"/>
              </a:rPr>
              <a:t>：</a:t>
            </a:r>
            <a:endParaRPr lang="en-US" altLang="zh-CN" sz="2800" b="1" dirty="0" smtClean="0">
              <a:solidFill>
                <a:srgbClr val="FF0000"/>
              </a:solidFill>
              <a:latin typeface="+mn-ea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 smtClean="0">
                <a:latin typeface="+mn-ea"/>
              </a:rPr>
              <a:t> </a:t>
            </a:r>
            <a:r>
              <a:rPr lang="zh-CN" altLang="zh-CN" sz="2800" b="1" dirty="0" smtClean="0">
                <a:latin typeface="+mn-ea"/>
              </a:rPr>
              <a:t>发烧、皮疹、腹泻、呕吐、</a:t>
            </a:r>
            <a:r>
              <a:rPr lang="zh-CN" altLang="zh-CN" sz="2800" b="1" dirty="0" smtClean="0">
                <a:latin typeface="+mn-ea"/>
                <a:hlinkClick r:id="rId2" action="ppaction://hlinksldjump"/>
              </a:rPr>
              <a:t>黄疸</a:t>
            </a:r>
            <a:endParaRPr lang="en-US" altLang="zh-CN" sz="2800" b="1" dirty="0" smtClean="0">
              <a:latin typeface="+mn-ea"/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（</a:t>
            </a:r>
            <a:r>
              <a:rPr lang="en-US" altLang="zh-CN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2</a:t>
            </a:r>
            <a:r>
              <a:rPr lang="zh-CN" altLang="en-US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）</a:t>
            </a:r>
            <a:r>
              <a:rPr lang="zh-CN" altLang="zh-CN" sz="2800" b="1" dirty="0" smtClean="0">
                <a:solidFill>
                  <a:srgbClr val="FF0000"/>
                </a:solidFill>
                <a:latin typeface="+mn-ea"/>
              </a:rPr>
              <a:t>肺结核可疑症状</a:t>
            </a:r>
            <a:r>
              <a:rPr lang="zh-CN" altLang="en-US" sz="2800" b="1" dirty="0" smtClean="0">
                <a:solidFill>
                  <a:srgbClr val="FF0000"/>
                </a:solidFill>
                <a:latin typeface="+mn-ea"/>
              </a:rPr>
              <a:t>：</a:t>
            </a:r>
            <a:endParaRPr lang="en-US" altLang="zh-CN" sz="2800" b="1" dirty="0" smtClean="0">
              <a:solidFill>
                <a:srgbClr val="FF0000"/>
              </a:solidFill>
              <a:latin typeface="+mn-ea"/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 smtClean="0">
                <a:latin typeface="+mn-ea"/>
                <a:sym typeface="Wingdings" panose="05000000000000000000" pitchFamily="2" charset="2"/>
              </a:rPr>
              <a:t> </a:t>
            </a:r>
            <a:r>
              <a:rPr lang="zh-CN" altLang="zh-CN" sz="2800" b="1" dirty="0" smtClean="0">
                <a:latin typeface="+mn-ea"/>
              </a:rPr>
              <a:t>咳嗽、咳痰、咯血或血痰、发热、盗汗</a:t>
            </a:r>
            <a:endParaRPr lang="en-US" altLang="zh-CN" sz="2800" b="1" dirty="0" smtClean="0">
              <a:latin typeface="+mn-ea"/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（</a:t>
            </a:r>
            <a:r>
              <a:rPr lang="en-US" altLang="zh-CN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3</a:t>
            </a:r>
            <a:r>
              <a:rPr lang="zh-CN" altLang="en-US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）其他：腮腺肿大、结膜充血</a:t>
            </a:r>
            <a:endParaRPr lang="en-US" altLang="zh-CN" sz="2800" b="1" dirty="0" smtClean="0">
              <a:solidFill>
                <a:srgbClr val="FF0000"/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2655987" y="3629154"/>
            <a:ext cx="504056" cy="735130"/>
          </a:xfrm>
          <a:prstGeom prst="rightArrow">
            <a:avLst/>
          </a:prstGeom>
          <a:gradFill>
            <a:gsLst>
              <a:gs pos="0">
                <a:srgbClr val="D9717D"/>
              </a:gs>
              <a:gs pos="100000">
                <a:srgbClr val="E32E37"/>
              </a:gs>
            </a:gsLst>
            <a:lin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3" name="直接连接符 12"/>
          <p:cNvCxnSpPr/>
          <p:nvPr/>
        </p:nvCxnSpPr>
        <p:spPr bwMode="auto">
          <a:xfrm>
            <a:off x="3432076" y="2982481"/>
            <a:ext cx="0" cy="2376264"/>
          </a:xfrm>
          <a:prstGeom prst="line">
            <a:avLst/>
          </a:prstGeom>
          <a:noFill/>
          <a:ln w="76200" cap="flat" cmpd="sng" algn="ctr">
            <a:gradFill>
              <a:gsLst>
                <a:gs pos="0">
                  <a:srgbClr val="D9717D"/>
                </a:gs>
                <a:gs pos="100000">
                  <a:srgbClr val="E32E37"/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866340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4645" y="1993033"/>
            <a:ext cx="4752528" cy="2986088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7343" y="267886"/>
            <a:ext cx="7344816" cy="936104"/>
          </a:xfrm>
        </p:spPr>
        <p:txBody>
          <a:bodyPr>
            <a:noAutofit/>
          </a:bodyPr>
          <a:lstStyle/>
          <a:p>
            <a:r>
              <a:rPr lang="zh-CN" altLang="en-US" sz="4800" b="1" dirty="0" smtClean="0">
                <a:solidFill>
                  <a:srgbClr val="FF9900"/>
                </a:soli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  <a:t>控制传染病传播“三措施”</a:t>
            </a:r>
            <a:endParaRPr lang="zh-CN" altLang="en-US" sz="4800" b="1" dirty="0" smtClean="0">
              <a:solidFill>
                <a:srgbClr val="FF9900"/>
              </a:solidFill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3260" y="1337310"/>
            <a:ext cx="8308340" cy="892175"/>
          </a:xfrm>
        </p:spPr>
        <p:txBody>
          <a:bodyPr/>
          <a:lstStyle/>
          <a:p>
            <a:r>
              <a:rPr lang="zh-CN" altLang="en-US" sz="36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汉仪力量黑简" panose="00020600040101010101" charset="-122"/>
                <a:ea typeface="汉仪力量黑简" panose="00020600040101010101" charset="-122"/>
              </a:rPr>
              <a:t>管理传染源</a:t>
            </a:r>
            <a:endParaRPr lang="zh-CN" altLang="en-US" sz="36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sp>
        <p:nvSpPr>
          <p:cNvPr id="5" name="右箭头 4"/>
          <p:cNvSpPr/>
          <p:nvPr/>
        </p:nvSpPr>
        <p:spPr bwMode="auto">
          <a:xfrm>
            <a:off x="3827160" y="1408456"/>
            <a:ext cx="504056" cy="735130"/>
          </a:xfrm>
          <a:prstGeom prst="rightArrow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8165" y="1454150"/>
            <a:ext cx="3462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发现传染源</a:t>
            </a:r>
            <a:endParaRPr lang="zh-CN" altLang="en-US" sz="3600" b="1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4710" y="2719705"/>
            <a:ext cx="180213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1"/>
                </a:solidFill>
                <a:latin typeface="+mn-ea"/>
              </a:rPr>
              <a:t>1</a:t>
            </a:r>
            <a:r>
              <a:rPr lang="zh-CN" altLang="en-US" sz="3200" b="1" dirty="0" smtClean="0">
                <a:solidFill>
                  <a:schemeClr val="tx1"/>
                </a:solidFill>
                <a:latin typeface="+mn-ea"/>
              </a:rPr>
              <a:t>、自查</a:t>
            </a:r>
            <a:endParaRPr lang="en-US" altLang="zh-CN" sz="3200" b="1" dirty="0" smtClean="0">
              <a:solidFill>
                <a:schemeClr val="tx1"/>
              </a:solidFill>
              <a:latin typeface="+mn-ea"/>
            </a:endParaRPr>
          </a:p>
          <a:p>
            <a:endParaRPr lang="en-US" altLang="zh-CN" sz="3200" b="1" dirty="0" smtClean="0">
              <a:solidFill>
                <a:schemeClr val="bg2"/>
              </a:solidFill>
              <a:latin typeface="+mn-ea"/>
            </a:endParaRPr>
          </a:p>
          <a:p>
            <a:endParaRPr lang="en-US" altLang="zh-CN" sz="3200" b="1" dirty="0" smtClean="0">
              <a:solidFill>
                <a:schemeClr val="bg2"/>
              </a:solidFill>
              <a:latin typeface="+mn-ea"/>
            </a:endParaRPr>
          </a:p>
          <a:p>
            <a:endParaRPr lang="en-US" altLang="zh-CN" sz="3200" b="1" dirty="0" smtClean="0">
              <a:solidFill>
                <a:schemeClr val="bg2"/>
              </a:solidFill>
              <a:latin typeface="+mn-ea"/>
            </a:endParaRPr>
          </a:p>
          <a:p>
            <a:r>
              <a:rPr lang="en-US" altLang="zh-CN" sz="3200" b="1" dirty="0" smtClean="0">
                <a:solidFill>
                  <a:schemeClr val="tx1"/>
                </a:solidFill>
                <a:latin typeface="+mn-ea"/>
              </a:rPr>
              <a:t>2</a:t>
            </a:r>
            <a:r>
              <a:rPr lang="zh-CN" altLang="en-US" sz="3200" b="1" dirty="0" smtClean="0">
                <a:solidFill>
                  <a:schemeClr val="tx1"/>
                </a:solidFill>
                <a:latin typeface="+mn-ea"/>
              </a:rPr>
              <a:t>、晨检</a:t>
            </a:r>
            <a:endParaRPr lang="zh-CN" altLang="en-US" sz="3200" b="1" dirty="0" smtClean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704590" y="3027680"/>
            <a:ext cx="6733540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（</a:t>
            </a:r>
            <a:r>
              <a:rPr lang="en-US" altLang="zh-CN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1</a:t>
            </a:r>
            <a:r>
              <a:rPr lang="zh-CN" altLang="en-US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）</a:t>
            </a:r>
            <a:r>
              <a:rPr lang="zh-CN" altLang="zh-CN" sz="2800" b="1" dirty="0" smtClean="0">
                <a:solidFill>
                  <a:srgbClr val="FF0000"/>
                </a:solidFill>
                <a:latin typeface="+mn-ea"/>
              </a:rPr>
              <a:t>传染病早期症状</a:t>
            </a:r>
            <a:r>
              <a:rPr lang="zh-CN" altLang="en-US" sz="2800" b="1" dirty="0" smtClean="0">
                <a:solidFill>
                  <a:srgbClr val="FF0000"/>
                </a:solidFill>
                <a:latin typeface="+mn-ea"/>
              </a:rPr>
              <a:t>：</a:t>
            </a:r>
            <a:endParaRPr lang="en-US" altLang="zh-CN" sz="2800" b="1" dirty="0" smtClean="0">
              <a:solidFill>
                <a:srgbClr val="FF0000"/>
              </a:solidFill>
              <a:latin typeface="+mn-ea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 smtClean="0">
                <a:latin typeface="+mn-ea"/>
              </a:rPr>
              <a:t> </a:t>
            </a:r>
            <a:r>
              <a:rPr lang="zh-CN" altLang="zh-CN" sz="2800" b="1" dirty="0" smtClean="0">
                <a:latin typeface="+mn-ea"/>
              </a:rPr>
              <a:t>发烧、皮疹、腹泻、呕吐、黄疸</a:t>
            </a:r>
            <a:endParaRPr lang="en-US" altLang="zh-CN" sz="2800" b="1" dirty="0" smtClean="0">
              <a:latin typeface="+mn-ea"/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（</a:t>
            </a:r>
            <a:r>
              <a:rPr lang="en-US" altLang="zh-CN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2</a:t>
            </a:r>
            <a:r>
              <a:rPr lang="zh-CN" altLang="en-US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）</a:t>
            </a:r>
            <a:r>
              <a:rPr lang="zh-CN" altLang="zh-CN" sz="2800" b="1" dirty="0" smtClean="0">
                <a:solidFill>
                  <a:srgbClr val="FF0000"/>
                </a:solidFill>
                <a:latin typeface="+mn-ea"/>
              </a:rPr>
              <a:t>肺结核可疑症状</a:t>
            </a:r>
            <a:r>
              <a:rPr lang="zh-CN" altLang="en-US" sz="2800" b="1" dirty="0" smtClean="0">
                <a:solidFill>
                  <a:srgbClr val="FF0000"/>
                </a:solidFill>
                <a:latin typeface="+mn-ea"/>
              </a:rPr>
              <a:t>：</a:t>
            </a:r>
            <a:endParaRPr lang="en-US" altLang="zh-CN" sz="2800" b="1" dirty="0" smtClean="0">
              <a:solidFill>
                <a:srgbClr val="FF0000"/>
              </a:solidFill>
              <a:latin typeface="+mn-ea"/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 smtClean="0">
                <a:latin typeface="+mn-ea"/>
                <a:sym typeface="Wingdings" panose="05000000000000000000" pitchFamily="2" charset="2"/>
              </a:rPr>
              <a:t> </a:t>
            </a:r>
            <a:r>
              <a:rPr lang="zh-CN" altLang="zh-CN" sz="2800" b="1" dirty="0" smtClean="0">
                <a:latin typeface="+mn-ea"/>
              </a:rPr>
              <a:t>咳嗽、咳痰、咯血或血痰、发热、盗汗</a:t>
            </a:r>
            <a:endParaRPr lang="en-US" altLang="zh-CN" sz="2800" b="1" dirty="0" smtClean="0">
              <a:latin typeface="+mn-ea"/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（</a:t>
            </a:r>
            <a:r>
              <a:rPr lang="en-US" altLang="zh-CN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3</a:t>
            </a:r>
            <a:r>
              <a:rPr lang="zh-CN" altLang="en-US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）其他：腮腺肿大、结膜充血</a:t>
            </a:r>
            <a:endParaRPr lang="en-US" altLang="zh-CN" sz="2800" b="1" dirty="0" smtClean="0">
              <a:solidFill>
                <a:srgbClr val="FF0000"/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2655987" y="3629154"/>
            <a:ext cx="504056" cy="735130"/>
          </a:xfrm>
          <a:prstGeom prst="rightArrow">
            <a:avLst/>
          </a:prstGeom>
          <a:gradFill>
            <a:gsLst>
              <a:gs pos="0">
                <a:srgbClr val="D9717D"/>
              </a:gs>
              <a:gs pos="100000">
                <a:srgbClr val="E32E37"/>
              </a:gs>
            </a:gsLst>
            <a:lin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3" name="直接连接符 12"/>
          <p:cNvCxnSpPr/>
          <p:nvPr/>
        </p:nvCxnSpPr>
        <p:spPr bwMode="auto">
          <a:xfrm>
            <a:off x="3432076" y="2982481"/>
            <a:ext cx="0" cy="2376264"/>
          </a:xfrm>
          <a:prstGeom prst="line">
            <a:avLst/>
          </a:prstGeom>
          <a:noFill/>
          <a:ln w="76200" cap="flat" cmpd="sng" algn="ctr">
            <a:gradFill>
              <a:gsLst>
                <a:gs pos="0">
                  <a:srgbClr val="D9717D"/>
                </a:gs>
                <a:gs pos="100000">
                  <a:srgbClr val="E32E37"/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1268760"/>
            <a:ext cx="3312368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jcyspic.jcys.com/forum/201408/16/132825ls09ssr4v5q9k54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918" y="1700808"/>
            <a:ext cx="3758903" cy="331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news.yntv.cn/content/18/20100917/P_108032_0__21392452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665" y="1700808"/>
            <a:ext cx="2952328" cy="328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7343" y="267886"/>
            <a:ext cx="7344816" cy="936104"/>
          </a:xfrm>
        </p:spPr>
        <p:txBody>
          <a:bodyPr>
            <a:noAutofit/>
          </a:bodyPr>
          <a:lstStyle/>
          <a:p>
            <a:r>
              <a:rPr lang="zh-CN" altLang="en-US" sz="4800" b="1" dirty="0" smtClean="0">
                <a:solidFill>
                  <a:srgbClr val="FF9900"/>
                </a:soli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  <a:t>控制传染病传播“三措施”</a:t>
            </a:r>
            <a:endParaRPr lang="zh-CN" altLang="en-US" sz="4800" b="1" dirty="0" smtClean="0">
              <a:solidFill>
                <a:srgbClr val="FF9900"/>
              </a:solidFill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3260" y="1337310"/>
            <a:ext cx="8308340" cy="892175"/>
          </a:xfrm>
        </p:spPr>
        <p:txBody>
          <a:bodyPr/>
          <a:lstStyle/>
          <a:p>
            <a:r>
              <a:rPr lang="zh-CN" altLang="en-US" sz="36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汉仪力量黑简" panose="00020600040101010101" charset="-122"/>
                <a:ea typeface="汉仪力量黑简" panose="00020600040101010101" charset="-122"/>
              </a:rPr>
              <a:t>管理传染源</a:t>
            </a:r>
            <a:endParaRPr lang="zh-CN" altLang="en-US" sz="36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sp>
        <p:nvSpPr>
          <p:cNvPr id="5" name="右箭头 4"/>
          <p:cNvSpPr/>
          <p:nvPr/>
        </p:nvSpPr>
        <p:spPr bwMode="auto">
          <a:xfrm>
            <a:off x="3827160" y="1408456"/>
            <a:ext cx="504056" cy="735130"/>
          </a:xfrm>
          <a:prstGeom prst="rightArrow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8165" y="1454150"/>
            <a:ext cx="3462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发现传染源</a:t>
            </a:r>
            <a:endParaRPr lang="zh-CN" altLang="en-US" sz="3600" b="1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6540" y="2805430"/>
            <a:ext cx="180213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1"/>
                </a:solidFill>
                <a:latin typeface="+mn-ea"/>
              </a:rPr>
              <a:t>1</a:t>
            </a:r>
            <a:r>
              <a:rPr lang="zh-CN" altLang="en-US" sz="3200" b="1" dirty="0" smtClean="0">
                <a:solidFill>
                  <a:schemeClr val="tx1"/>
                </a:solidFill>
                <a:latin typeface="+mn-ea"/>
              </a:rPr>
              <a:t>、自查</a:t>
            </a:r>
            <a:endParaRPr lang="en-US" altLang="zh-CN" sz="3200" b="1" dirty="0" smtClean="0">
              <a:solidFill>
                <a:schemeClr val="tx1"/>
              </a:solidFill>
              <a:latin typeface="+mn-ea"/>
            </a:endParaRPr>
          </a:p>
          <a:p>
            <a:endParaRPr lang="en-US" altLang="zh-CN" sz="3200" b="1" dirty="0" smtClean="0">
              <a:solidFill>
                <a:schemeClr val="bg2"/>
              </a:solidFill>
              <a:latin typeface="+mn-ea"/>
            </a:endParaRPr>
          </a:p>
          <a:p>
            <a:endParaRPr lang="en-US" altLang="zh-CN" sz="3200" b="1" dirty="0" smtClean="0">
              <a:solidFill>
                <a:schemeClr val="bg2"/>
              </a:solidFill>
              <a:latin typeface="+mn-ea"/>
            </a:endParaRPr>
          </a:p>
          <a:p>
            <a:endParaRPr lang="en-US" altLang="zh-CN" sz="3200" b="1" dirty="0" smtClean="0">
              <a:solidFill>
                <a:schemeClr val="bg2"/>
              </a:solidFill>
              <a:latin typeface="+mn-ea"/>
            </a:endParaRPr>
          </a:p>
          <a:p>
            <a:r>
              <a:rPr lang="en-US" altLang="zh-CN" sz="3200" b="1" dirty="0" smtClean="0">
                <a:solidFill>
                  <a:schemeClr val="tx1"/>
                </a:solidFill>
                <a:latin typeface="+mn-ea"/>
              </a:rPr>
              <a:t>2</a:t>
            </a:r>
            <a:r>
              <a:rPr lang="zh-CN" altLang="en-US" sz="3200" b="1" dirty="0" smtClean="0">
                <a:solidFill>
                  <a:schemeClr val="tx1"/>
                </a:solidFill>
                <a:latin typeface="+mn-ea"/>
              </a:rPr>
              <a:t>、晨检</a:t>
            </a:r>
            <a:endParaRPr lang="zh-CN" altLang="en-US" sz="3200" b="1" dirty="0" smtClean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352675" y="3027680"/>
            <a:ext cx="6733540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（</a:t>
            </a:r>
            <a:r>
              <a:rPr lang="en-US" altLang="zh-CN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1</a:t>
            </a:r>
            <a:r>
              <a:rPr lang="zh-CN" altLang="en-US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）</a:t>
            </a:r>
            <a:r>
              <a:rPr lang="zh-CN" altLang="zh-CN" sz="2800" b="1" dirty="0" smtClean="0">
                <a:solidFill>
                  <a:srgbClr val="FF0000"/>
                </a:solidFill>
                <a:latin typeface="+mn-ea"/>
              </a:rPr>
              <a:t>传染病早期症状</a:t>
            </a:r>
            <a:r>
              <a:rPr lang="zh-CN" altLang="en-US" sz="2800" b="1" dirty="0" smtClean="0">
                <a:solidFill>
                  <a:srgbClr val="FF0000"/>
                </a:solidFill>
                <a:latin typeface="+mn-ea"/>
              </a:rPr>
              <a:t>：</a:t>
            </a:r>
            <a:endParaRPr lang="en-US" altLang="zh-CN" sz="2800" b="1" dirty="0" smtClean="0">
              <a:solidFill>
                <a:srgbClr val="FF0000"/>
              </a:solidFill>
              <a:latin typeface="+mn-ea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 smtClean="0">
                <a:latin typeface="+mn-ea"/>
              </a:rPr>
              <a:t> </a:t>
            </a:r>
            <a:r>
              <a:rPr lang="zh-CN" altLang="zh-CN" sz="2800" b="1" dirty="0" smtClean="0">
                <a:latin typeface="+mn-ea"/>
              </a:rPr>
              <a:t>发烧、皮疹、腹泻、呕吐、黄疸</a:t>
            </a:r>
            <a:endParaRPr lang="en-US" altLang="zh-CN" sz="2800" b="1" dirty="0" smtClean="0">
              <a:latin typeface="+mn-ea"/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（</a:t>
            </a:r>
            <a:r>
              <a:rPr lang="en-US" altLang="zh-CN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2</a:t>
            </a:r>
            <a:r>
              <a:rPr lang="zh-CN" altLang="en-US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）</a:t>
            </a:r>
            <a:r>
              <a:rPr lang="zh-CN" altLang="zh-CN" sz="2800" b="1" dirty="0" smtClean="0">
                <a:solidFill>
                  <a:srgbClr val="FF0000"/>
                </a:solidFill>
                <a:latin typeface="+mn-ea"/>
              </a:rPr>
              <a:t>肺结核可疑症状</a:t>
            </a:r>
            <a:r>
              <a:rPr lang="zh-CN" altLang="en-US" sz="2800" b="1" dirty="0" smtClean="0">
                <a:solidFill>
                  <a:srgbClr val="FF0000"/>
                </a:solidFill>
                <a:latin typeface="+mn-ea"/>
              </a:rPr>
              <a:t>：</a:t>
            </a:r>
            <a:endParaRPr lang="en-US" altLang="zh-CN" sz="2800" b="1" dirty="0" smtClean="0">
              <a:solidFill>
                <a:srgbClr val="FF0000"/>
              </a:solidFill>
              <a:latin typeface="+mn-ea"/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 smtClean="0">
                <a:latin typeface="+mn-ea"/>
                <a:sym typeface="Wingdings" panose="05000000000000000000" pitchFamily="2" charset="2"/>
              </a:rPr>
              <a:t> </a:t>
            </a:r>
            <a:r>
              <a:rPr lang="zh-CN" altLang="zh-CN" sz="2800" b="1" dirty="0" smtClean="0">
                <a:latin typeface="+mn-ea"/>
              </a:rPr>
              <a:t>咳嗽、咳痰、咯血或血痰、发热、盗汗</a:t>
            </a:r>
            <a:endParaRPr lang="en-US" altLang="zh-CN" sz="2800" b="1" dirty="0" smtClean="0">
              <a:latin typeface="+mn-ea"/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（</a:t>
            </a:r>
            <a:r>
              <a:rPr lang="en-US" altLang="zh-CN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3</a:t>
            </a:r>
            <a:r>
              <a:rPr lang="zh-CN" altLang="en-US" sz="2800" b="1" dirty="0" smtClean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）其他：腮腺肿大、结膜充血</a:t>
            </a:r>
            <a:endParaRPr lang="en-US" altLang="zh-CN" sz="2800" b="1" dirty="0" smtClean="0">
              <a:solidFill>
                <a:srgbClr val="FF0000"/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1685072" y="3628519"/>
            <a:ext cx="504056" cy="735130"/>
          </a:xfrm>
          <a:prstGeom prst="rightArrow">
            <a:avLst/>
          </a:prstGeom>
          <a:gradFill>
            <a:gsLst>
              <a:gs pos="0">
                <a:srgbClr val="D9717D"/>
              </a:gs>
              <a:gs pos="100000">
                <a:srgbClr val="E32E37"/>
              </a:gs>
            </a:gsLst>
            <a:lin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3" name="直接连接符 12"/>
          <p:cNvCxnSpPr/>
          <p:nvPr/>
        </p:nvCxnSpPr>
        <p:spPr bwMode="auto">
          <a:xfrm>
            <a:off x="2270661" y="2896756"/>
            <a:ext cx="0" cy="2376264"/>
          </a:xfrm>
          <a:prstGeom prst="line">
            <a:avLst/>
          </a:prstGeom>
          <a:noFill/>
          <a:ln w="76200" cap="flat" cmpd="sng" algn="ctr">
            <a:gradFill>
              <a:gsLst>
                <a:gs pos="0">
                  <a:srgbClr val="D9717D"/>
                </a:gs>
                <a:gs pos="100000">
                  <a:srgbClr val="E32E37"/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右箭头 3"/>
          <p:cNvSpPr/>
          <p:nvPr/>
        </p:nvSpPr>
        <p:spPr bwMode="auto">
          <a:xfrm>
            <a:off x="8298597" y="3628519"/>
            <a:ext cx="504056" cy="735130"/>
          </a:xfrm>
          <a:prstGeom prst="rightArrow">
            <a:avLst/>
          </a:prstGeom>
          <a:gradFill>
            <a:gsLst>
              <a:gs pos="0">
                <a:srgbClr val="D9717D"/>
              </a:gs>
              <a:gs pos="100000">
                <a:srgbClr val="E32E37"/>
              </a:gs>
            </a:gsLst>
            <a:lin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905875" y="3457575"/>
            <a:ext cx="2378710" cy="107632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 b="1" dirty="0" smtClean="0">
                <a:latin typeface="+mn-ea"/>
              </a:rPr>
              <a:t>至医院</a:t>
            </a:r>
            <a:endParaRPr lang="zh-CN" altLang="en-US" sz="3200" b="1" dirty="0" smtClean="0">
              <a:latin typeface="+mn-ea"/>
            </a:endParaRPr>
          </a:p>
          <a:p>
            <a:pPr algn="l"/>
            <a:r>
              <a:rPr lang="zh-CN" altLang="en-US" sz="3200" b="1" dirty="0" smtClean="0">
                <a:latin typeface="+mn-ea"/>
              </a:rPr>
              <a:t>进一步诊治</a:t>
            </a:r>
            <a:endParaRPr lang="zh-CN" altLang="en-US" sz="3200" b="1" dirty="0" smtClean="0">
              <a:latin typeface="+mn-ea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4" grpId="1" animBg="1"/>
      <p:bldP spid="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810" y="2598420"/>
            <a:ext cx="74155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 smtClean="0"/>
              <a:t>游戏环节：</a:t>
            </a:r>
            <a:r>
              <a:rPr lang="zh-CN" altLang="en-US" sz="6000" b="1" dirty="0" smtClean="0">
                <a:gradFill>
                  <a:gsLst>
                    <a:gs pos="0">
                      <a:srgbClr val="56A0B9"/>
                    </a:gs>
                    <a:gs pos="100000">
                      <a:srgbClr val="5DBDC3"/>
                    </a:gs>
                  </a:gsLst>
                  <a:lin scaled="1"/>
                </a:gradFill>
              </a:rPr>
              <a:t>换水游戏</a:t>
            </a:r>
            <a:endParaRPr lang="zh-CN" altLang="en-US" sz="6000" b="1" dirty="0" smtClean="0">
              <a:gradFill>
                <a:gsLst>
                  <a:gs pos="0">
                    <a:srgbClr val="56A0B9"/>
                  </a:gs>
                  <a:gs pos="100000">
                    <a:srgbClr val="5DBDC3"/>
                  </a:gs>
                </a:gsLst>
                <a:lin scaled="1"/>
              </a:gra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zh-CN" altLang="en-US" sz="5400" dirty="0" smtClean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uFillTx/>
                <a:ea typeface="方正全福体" panose="02000500000000000000" charset="-122"/>
                <a:sym typeface="+mn-ea"/>
              </a:rPr>
              <a:t>传染病定义</a:t>
            </a:r>
            <a:endParaRPr lang="zh-CN" altLang="en-US" sz="5400" dirty="0" smtClean="0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uFillTx/>
              <a:ea typeface="方正全福体" panose="02000500000000000000" charset="-122"/>
              <a:sym typeface="+mn-ea"/>
            </a:endParaRPr>
          </a:p>
        </p:txBody>
      </p:sp>
      <p:pic>
        <p:nvPicPr>
          <p:cNvPr id="5" name="内容占位符 3" descr="4$`$KCST$T`_0T4HE@E)8QJ.png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5910" y="1877060"/>
            <a:ext cx="3022600" cy="351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/>
          <p:nvPr/>
        </p:nvSpPr>
        <p:spPr>
          <a:xfrm>
            <a:off x="1341170" y="2123317"/>
            <a:ext cx="165618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/>
                </a:solidFill>
                <a:latin typeface="方正全福体" panose="02000500000000000000" charset="-122"/>
                <a:ea typeface="方正全福体" panose="02000500000000000000" charset="-122"/>
              </a:rPr>
              <a:t>细菌、真菌</a:t>
            </a:r>
            <a:r>
              <a:rPr lang="zh-CN" altLang="en-US" sz="1400" dirty="0" smtClean="0">
                <a:solidFill>
                  <a:schemeClr val="bg2"/>
                </a:solidFill>
              </a:rPr>
              <a:t>等</a:t>
            </a:r>
            <a:endParaRPr lang="zh-CN" altLang="en-US" sz="1400" dirty="0">
              <a:solidFill>
                <a:schemeClr val="bg2"/>
              </a:solidFill>
            </a:endParaRPr>
          </a:p>
        </p:txBody>
      </p:sp>
      <p:sp>
        <p:nvSpPr>
          <p:cNvPr id="7" name="右箭头 6"/>
          <p:cNvSpPr/>
          <p:nvPr/>
        </p:nvSpPr>
        <p:spPr bwMode="auto">
          <a:xfrm>
            <a:off x="5077460" y="3686810"/>
            <a:ext cx="2014220" cy="853440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 8" descr="{J)X%267M6H0M7BYP3`@]N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0790" y="2123440"/>
            <a:ext cx="1208405" cy="1946275"/>
          </a:xfrm>
          <a:prstGeom prst="rect">
            <a:avLst/>
          </a:prstGeom>
        </p:spPr>
      </p:pic>
      <p:pic>
        <p:nvPicPr>
          <p:cNvPr id="10" name="图片 9" descr="[6L)~U2{1OTP6YO})]RL%F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65845" y="3955415"/>
            <a:ext cx="1220470" cy="20694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437505" y="3429000"/>
            <a:ext cx="951865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solidFill>
                  <a:schemeClr val="tx1"/>
                </a:solidFill>
                <a:uFillTx/>
                <a:latin typeface="Arial" panose="020B0604020202020204" pitchFamily="34" charset="0"/>
                <a:ea typeface="方正全福体" panose="02000500000000000000" charset="-122"/>
              </a:rPr>
              <a:t>传播</a:t>
            </a:r>
            <a:endParaRPr lang="zh-CN" altLang="en-US" sz="2400">
              <a:solidFill>
                <a:schemeClr val="tx1"/>
              </a:solidFill>
              <a:uFillTx/>
              <a:latin typeface="Arial" panose="020B0604020202020204" pitchFamily="34" charset="0"/>
              <a:ea typeface="方正全福体" panose="02000500000000000000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bldLvl="0" animBg="1"/>
      <p:bldP spid="11" grpId="0"/>
      <p:bldP spid="7" grpId="1" animBg="1"/>
      <p:bldP spid="1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zh-CN" altLang="en-US" sz="5400" dirty="0" smtClean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uFillTx/>
                <a:ea typeface="方正全福体" panose="02000500000000000000" charset="-122"/>
                <a:sym typeface="+mn-ea"/>
              </a:rPr>
              <a:t>控制传染病传播</a:t>
            </a:r>
            <a:r>
              <a:rPr lang="en-US" altLang="zh-CN" sz="5400" dirty="0" smtClean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uFillTx/>
                <a:ea typeface="方正全福体" panose="02000500000000000000" charset="-122"/>
                <a:sym typeface="+mn-ea"/>
              </a:rPr>
              <a:t>“</a:t>
            </a:r>
            <a:r>
              <a:rPr lang="zh-CN" altLang="en-US" sz="5400" dirty="0" smtClean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uFillTx/>
                <a:ea typeface="方正全福体" panose="02000500000000000000" charset="-122"/>
                <a:sym typeface="+mn-ea"/>
              </a:rPr>
              <a:t>三措施</a:t>
            </a:r>
            <a:r>
              <a:rPr lang="en-US" altLang="zh-CN" sz="5400" dirty="0" smtClean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uFillTx/>
                <a:ea typeface="方正全福体" panose="02000500000000000000" charset="-122"/>
                <a:sym typeface="+mn-ea"/>
              </a:rPr>
              <a:t>”</a:t>
            </a:r>
            <a:endParaRPr lang="en-US" altLang="zh-CN" sz="5400" dirty="0" smtClean="0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uFillTx/>
              <a:ea typeface="方正全福体" panose="02000500000000000000" charset="-122"/>
              <a:sym typeface="+mn-ea"/>
            </a:endParaRPr>
          </a:p>
        </p:txBody>
      </p:sp>
      <p:pic>
        <p:nvPicPr>
          <p:cNvPr id="5" name="内容占位符 3" descr="4$`$KCST$T`_0T4HE@E)8QJ.png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0685" y="2246630"/>
            <a:ext cx="2604770" cy="3026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/>
          <p:nvPr/>
        </p:nvSpPr>
        <p:spPr>
          <a:xfrm>
            <a:off x="1474520" y="2491617"/>
            <a:ext cx="165618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/>
                </a:solidFill>
                <a:latin typeface="方正全福体" panose="02000500000000000000" charset="-122"/>
                <a:ea typeface="方正全福体" panose="02000500000000000000" charset="-122"/>
              </a:rPr>
              <a:t>细菌、真菌</a:t>
            </a:r>
            <a:r>
              <a:rPr lang="zh-CN" altLang="en-US" sz="1400" dirty="0" smtClean="0">
                <a:solidFill>
                  <a:schemeClr val="bg2"/>
                </a:solidFill>
              </a:rPr>
              <a:t>等</a:t>
            </a:r>
            <a:endParaRPr lang="zh-CN" altLang="en-US" sz="1400" dirty="0">
              <a:solidFill>
                <a:schemeClr val="bg2"/>
              </a:solidFill>
            </a:endParaRPr>
          </a:p>
        </p:txBody>
      </p:sp>
      <p:sp>
        <p:nvSpPr>
          <p:cNvPr id="7" name="右箭头 6"/>
          <p:cNvSpPr/>
          <p:nvPr/>
        </p:nvSpPr>
        <p:spPr bwMode="auto">
          <a:xfrm>
            <a:off x="5307965" y="3629660"/>
            <a:ext cx="2014220" cy="853440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 8" descr="{J)X%267M6H0M7BYP3`@]N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0790" y="2123440"/>
            <a:ext cx="1208405" cy="1946275"/>
          </a:xfrm>
          <a:prstGeom prst="rect">
            <a:avLst/>
          </a:prstGeom>
        </p:spPr>
      </p:pic>
      <p:pic>
        <p:nvPicPr>
          <p:cNvPr id="10" name="图片 9" descr="[6L)~U2{1OTP6YO})]RL%F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46795" y="3629660"/>
            <a:ext cx="1220470" cy="20694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732780" y="3429000"/>
            <a:ext cx="951865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solidFill>
                  <a:schemeClr val="tx1"/>
                </a:solidFill>
                <a:uFillTx/>
                <a:latin typeface="Arial" panose="020B0604020202020204" pitchFamily="34" charset="0"/>
                <a:ea typeface="方正全福体" panose="02000500000000000000" charset="-122"/>
              </a:rPr>
              <a:t>传播</a:t>
            </a:r>
            <a:endParaRPr lang="zh-CN" altLang="en-US" sz="2400">
              <a:solidFill>
                <a:schemeClr val="tx1"/>
              </a:solidFill>
              <a:uFillTx/>
              <a:latin typeface="Arial" panose="020B0604020202020204" pitchFamily="34" charset="0"/>
              <a:ea typeface="方正全福体" panose="0200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70785" y="5150485"/>
            <a:ext cx="1016000" cy="3987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000">
                <a:latin typeface="汉仪力量黑简" panose="00020600040101010101" charset="-122"/>
                <a:ea typeface="汉仪力量黑简" panose="00020600040101010101" charset="-122"/>
              </a:rPr>
              <a:t>传染源</a:t>
            </a:r>
            <a:endParaRPr lang="zh-CN" altLang="en-US" sz="2000"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5373370" y="5150485"/>
            <a:ext cx="1386840" cy="3987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000">
                <a:latin typeface="汉仪力量黑简" panose="00020600040101010101" charset="-122"/>
                <a:ea typeface="汉仪力量黑简" panose="00020600040101010101" charset="-122"/>
              </a:rPr>
              <a:t>传染途经</a:t>
            </a:r>
            <a:endParaRPr lang="zh-CN" altLang="en-US" sz="2000"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7501255" y="5150485"/>
            <a:ext cx="1386840" cy="3987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000">
                <a:latin typeface="汉仪力量黑简" panose="00020600040101010101" charset="-122"/>
                <a:ea typeface="汉仪力量黑简" panose="00020600040101010101" charset="-122"/>
              </a:rPr>
              <a:t>易感人群</a:t>
            </a:r>
            <a:endParaRPr lang="zh-CN" altLang="en-US" sz="2000"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504180" y="2860040"/>
            <a:ext cx="1409700" cy="2190750"/>
          </a:xfrm>
          <a:prstGeom prst="line">
            <a:avLst/>
          </a:prstGeom>
          <a:ln w="76200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  <p:bldLst>
      <p:bldP spid="6" grpId="1"/>
      <p:bldP spid="7" grpId="1" animBg="1"/>
      <p:bldP spid="1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7JP~OQ@@}UPEG)BI]B{A2X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255510" y="2728595"/>
            <a:ext cx="2553335" cy="228282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8803" y="276225"/>
            <a:ext cx="8668072" cy="777652"/>
          </a:xfrm>
        </p:spPr>
        <p:txBody>
          <a:bodyPr>
            <a:noAutofit/>
          </a:bodyPr>
          <a:lstStyle/>
          <a:p>
            <a:r>
              <a:rPr lang="zh-CN" altLang="en-US" sz="4800" b="1" dirty="0" smtClean="0">
                <a:solidFill>
                  <a:srgbClr val="FF9900"/>
                </a:soli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  <a:t>控制传染病传播“三措施”</a:t>
            </a:r>
            <a:endParaRPr lang="zh-CN" altLang="en-US" sz="4800" b="1" dirty="0" smtClean="0">
              <a:solidFill>
                <a:srgbClr val="FF9900"/>
              </a:solidFill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8550" y="1144935"/>
            <a:ext cx="8740080" cy="4903440"/>
          </a:xfrm>
        </p:spPr>
        <p:txBody>
          <a:bodyPr/>
          <a:lstStyle/>
          <a:p>
            <a:r>
              <a:rPr lang="zh-CN" altLang="en-US" sz="3600" dirty="0" smtClean="0">
                <a:latin typeface="方正全福体" panose="02000500000000000000" charset="-122"/>
                <a:ea typeface="方正全福体" panose="02000500000000000000" charset="-122"/>
              </a:rPr>
              <a:t>切断传播途径</a:t>
            </a:r>
            <a:endParaRPr lang="en-US" altLang="zh-CN" sz="3600" dirty="0" smtClean="0">
              <a:latin typeface="方正全福体" panose="02000500000000000000" charset="-122"/>
              <a:ea typeface="方正全福体" panose="02000500000000000000" charset="-122"/>
            </a:endParaRPr>
          </a:p>
          <a:p>
            <a:pPr>
              <a:buNone/>
            </a:pPr>
            <a:r>
              <a:rPr lang="zh-CN" altLang="en-US" sz="3600" dirty="0" smtClean="0">
                <a:latin typeface="方正全福体" panose="02000500000000000000" charset="-122"/>
                <a:ea typeface="方正全福体" panose="02000500000000000000" charset="-122"/>
              </a:rPr>
              <a:t>（一）经呼吸道传播</a:t>
            </a:r>
            <a:endParaRPr lang="zh-CN" altLang="en-US" sz="3600" dirty="0">
              <a:latin typeface="方正全福体" panose="02000500000000000000" charset="-122"/>
              <a:ea typeface="方正全福体" panose="02000500000000000000" charset="-122"/>
            </a:endParaRPr>
          </a:p>
        </p:txBody>
      </p:sp>
      <p:pic>
        <p:nvPicPr>
          <p:cNvPr id="4" name="图片 3" descr="LT0T6I_VZG9MYA[GPBMYQS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5390" y="3165485"/>
            <a:ext cx="2464977" cy="2160240"/>
          </a:xfrm>
          <a:prstGeom prst="rect">
            <a:avLst/>
          </a:prstGeom>
        </p:spPr>
      </p:pic>
      <p:pic>
        <p:nvPicPr>
          <p:cNvPr id="5" name="图片 4" descr="34SY1}YV9SFB_QVQB3AN`~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7986" y="3013720"/>
            <a:ext cx="2702679" cy="2160240"/>
          </a:xfrm>
          <a:prstGeom prst="rect">
            <a:avLst/>
          </a:prstGeom>
        </p:spPr>
      </p:pic>
      <p:pic>
        <p:nvPicPr>
          <p:cNvPr id="7" name="图片 6" descr="WPZDQ]BCEZMF)F64[5$37)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63122" y="3021723"/>
            <a:ext cx="2236484" cy="2304256"/>
          </a:xfrm>
          <a:prstGeom prst="rect">
            <a:avLst/>
          </a:prstGeom>
        </p:spPr>
      </p:pic>
      <p:pic>
        <p:nvPicPr>
          <p:cNvPr id="8" name="图片 7" descr="~8KG5I$Q(VDAS1L~WZ05%4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25540" y="3093730"/>
            <a:ext cx="2604035" cy="2232248"/>
          </a:xfrm>
          <a:prstGeom prst="rect">
            <a:avLst/>
          </a:prstGeom>
        </p:spPr>
      </p:pic>
      <p:pic>
        <p:nvPicPr>
          <p:cNvPr id="9" name="图片 8" descr="5APXZ5}GF15JPQKLU7QO`@J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54875" y="2728595"/>
            <a:ext cx="3255010" cy="27305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71203" y="327324"/>
            <a:ext cx="8668072" cy="792088"/>
          </a:xfrm>
        </p:spPr>
        <p:txBody>
          <a:bodyPr>
            <a:noAutofit/>
          </a:bodyPr>
          <a:lstStyle/>
          <a:p>
            <a:r>
              <a:rPr lang="zh-CN" altLang="en-US" sz="4800" b="1" dirty="0" smtClean="0">
                <a:solidFill>
                  <a:srgbClr val="FF9900"/>
                </a:soli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  <a:t>控制传染病传播“三措施”</a:t>
            </a:r>
            <a:endParaRPr lang="zh-CN" altLang="en-US" sz="4800" b="1" dirty="0" smtClean="0">
              <a:solidFill>
                <a:srgbClr val="FF9900"/>
              </a:solidFill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89720" y="1052736"/>
            <a:ext cx="8740080" cy="5119464"/>
          </a:xfrm>
          <a:ln w="76200"/>
        </p:spPr>
        <p:txBody>
          <a:bodyPr/>
          <a:lstStyle/>
          <a:p>
            <a:r>
              <a:rPr lang="zh-CN" altLang="en-US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方正全福体" panose="02000500000000000000" charset="-122"/>
                <a:ea typeface="方正全福体" panose="02000500000000000000" charset="-122"/>
              </a:rPr>
              <a:t>切断传播途径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方正全福体" panose="02000500000000000000" charset="-122"/>
              <a:ea typeface="方正全福体" panose="02000500000000000000" charset="-122"/>
            </a:endParaRPr>
          </a:p>
          <a:p>
            <a:pPr>
              <a:buNone/>
            </a:pPr>
            <a:r>
              <a:rPr lang="zh-CN" altLang="en-US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方正全福体" panose="02000500000000000000" charset="-122"/>
                <a:ea typeface="方正全福体" panose="02000500000000000000" charset="-122"/>
              </a:rPr>
              <a:t>（二）经消化道传播</a:t>
            </a:r>
            <a:endParaRPr lang="zh-CN" altLang="en-US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方正全福体" panose="02000500000000000000" charset="-122"/>
              <a:ea typeface="方正全福体" panose="02000500000000000000" charset="-122"/>
            </a:endParaRPr>
          </a:p>
          <a:p>
            <a:pPr>
              <a:buNone/>
            </a:pPr>
            <a:r>
              <a:rPr lang="en-US" altLang="zh-CN" sz="2400" dirty="0" smtClean="0"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  <a:t>1</a:t>
            </a:r>
            <a:r>
              <a:rPr lang="zh-CN" altLang="en-US" sz="2400" dirty="0" smtClean="0"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  <a:t>、不吃不洁食品</a:t>
            </a:r>
            <a:endParaRPr lang="en-US" altLang="zh-CN" sz="2400" dirty="0" smtClean="0"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  <a:p>
            <a:pPr>
              <a:buNone/>
            </a:pPr>
            <a:endParaRPr lang="zh-CN" altLang="en-US" sz="2400" dirty="0"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</p:txBody>
      </p:sp>
      <p:pic>
        <p:nvPicPr>
          <p:cNvPr id="10" name="图片 9" descr="704d1ff953834dfca4397ceaf759856a_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86655" y="3068837"/>
            <a:ext cx="2452576" cy="1584176"/>
          </a:xfrm>
          <a:prstGeom prst="rect">
            <a:avLst/>
          </a:prstGeom>
        </p:spPr>
      </p:pic>
      <p:pic>
        <p:nvPicPr>
          <p:cNvPr id="12" name="图片 11" descr="KA(GVWYHPD__HLIU)C](V@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1584" y="4941169"/>
            <a:ext cx="2376264" cy="1649240"/>
          </a:xfrm>
          <a:prstGeom prst="rect">
            <a:avLst/>
          </a:prstGeom>
        </p:spPr>
      </p:pic>
      <p:pic>
        <p:nvPicPr>
          <p:cNvPr id="13" name="图片 12" descr="P[F18CWCUC4A6U)WHU~_H(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15880" y="2852936"/>
            <a:ext cx="2136382" cy="1800200"/>
          </a:xfrm>
          <a:prstGeom prst="rect">
            <a:avLst/>
          </a:prstGeom>
        </p:spPr>
      </p:pic>
      <p:pic>
        <p:nvPicPr>
          <p:cNvPr id="14" name="图片 13" descr="YV%)E{HPLVFOMWLW4H~`0%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31904" y="4725144"/>
            <a:ext cx="2085714" cy="1872208"/>
          </a:xfrm>
          <a:prstGeom prst="rect">
            <a:avLst/>
          </a:prstGeom>
        </p:spPr>
      </p:pic>
      <p:pic>
        <p:nvPicPr>
          <p:cNvPr id="15" name="图片 14" descr="JI4@J88C9YV75F)C5707W%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15294" y="3078362"/>
            <a:ext cx="2232248" cy="157490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 bwMode="auto">
          <a:xfrm>
            <a:off x="2071167" y="3285113"/>
            <a:ext cx="1512168" cy="1368152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直接连接符 15"/>
          <p:cNvCxnSpPr/>
          <p:nvPr/>
        </p:nvCxnSpPr>
        <p:spPr bwMode="auto">
          <a:xfrm>
            <a:off x="5075312" y="3140463"/>
            <a:ext cx="1512168" cy="1368152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直接连接符 16"/>
          <p:cNvCxnSpPr/>
          <p:nvPr/>
        </p:nvCxnSpPr>
        <p:spPr bwMode="auto">
          <a:xfrm>
            <a:off x="8112224" y="3140968"/>
            <a:ext cx="1512168" cy="1368152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" name="图片 17" descr="8]F2{RIQ6LS_[S@`4N1B({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67362" y="4940663"/>
            <a:ext cx="2552891" cy="1800200"/>
          </a:xfrm>
          <a:prstGeom prst="rect">
            <a:avLst/>
          </a:prstGeom>
        </p:spPr>
      </p:pic>
      <p:pic>
        <p:nvPicPr>
          <p:cNvPr id="19" name="图片 18" descr="%_72YIJU{KU51CDZ4{ZT4Y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16009" y="4725145"/>
            <a:ext cx="2814780" cy="2043608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8803" y="260649"/>
            <a:ext cx="8668072" cy="792088"/>
          </a:xfrm>
        </p:spPr>
        <p:txBody>
          <a:bodyPr>
            <a:noAutofit/>
          </a:bodyPr>
          <a:lstStyle/>
          <a:p>
            <a:r>
              <a:rPr lang="zh-CN" altLang="en-US" sz="4400" b="1" dirty="0" smtClean="0">
                <a:solidFill>
                  <a:srgbClr val="FF9900"/>
                </a:soli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  <a:t>控制传染病传播“三措施”</a:t>
            </a:r>
            <a:endParaRPr lang="zh-CN" altLang="en-US" sz="4400" b="1" dirty="0" smtClean="0">
              <a:solidFill>
                <a:srgbClr val="FF9900"/>
              </a:solidFill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80170" y="1052736"/>
            <a:ext cx="8740080" cy="5119464"/>
          </a:xfrm>
        </p:spPr>
        <p:txBody>
          <a:bodyPr/>
          <a:lstStyle/>
          <a:p>
            <a:r>
              <a:rPr lang="zh-CN" altLang="en-US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  <a:t>传播途径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  <a:p>
            <a:pPr>
              <a:buNone/>
            </a:pPr>
            <a:r>
              <a:rPr lang="zh-CN" altLang="en-US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  <a:t>（二）经消化道传播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  <a:p>
            <a:pPr>
              <a:buNone/>
            </a:pP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  <a:t>2</a:t>
            </a:r>
            <a:r>
              <a:rPr lang="zh-CN" altLang="en-US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  <a:t>、不喝生水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  <a:p>
            <a:pPr>
              <a:buNone/>
            </a:pP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</p:txBody>
      </p:sp>
      <p:pic>
        <p:nvPicPr>
          <p:cNvPr id="9" name="图片 8" descr="B_G4EZ5VH{SP`W4%ILW}]$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5688" y="3811911"/>
            <a:ext cx="3600400" cy="2558402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 bwMode="auto">
          <a:xfrm>
            <a:off x="1639491" y="3979040"/>
            <a:ext cx="2592288" cy="2088232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直接连接符 7"/>
          <p:cNvCxnSpPr/>
          <p:nvPr/>
        </p:nvCxnSpPr>
        <p:spPr bwMode="auto">
          <a:xfrm>
            <a:off x="2711624" y="5517232"/>
            <a:ext cx="0" cy="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9753" y="260649"/>
            <a:ext cx="8668072" cy="792088"/>
          </a:xfrm>
        </p:spPr>
        <p:txBody>
          <a:bodyPr>
            <a:noAutofit/>
          </a:bodyPr>
          <a:lstStyle/>
          <a:p>
            <a:r>
              <a:rPr lang="zh-CN" altLang="en-US" sz="4400" b="1" dirty="0" smtClean="0">
                <a:solidFill>
                  <a:srgbClr val="FF9900"/>
                </a:soli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  <a:t>控制传染病传播“三措施”</a:t>
            </a:r>
            <a:endParaRPr lang="zh-CN" altLang="en-US" sz="4400" b="1" dirty="0" smtClean="0">
              <a:solidFill>
                <a:srgbClr val="FF9900"/>
              </a:solidFill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2485" y="1052830"/>
            <a:ext cx="9683115" cy="5119370"/>
          </a:xfrm>
        </p:spPr>
        <p:txBody>
          <a:bodyPr/>
          <a:lstStyle/>
          <a:p>
            <a:r>
              <a:rPr lang="zh-CN" altLang="en-US" sz="2800" dirty="0" smtClean="0">
                <a:gradFill>
                  <a:gsLst>
                    <a:gs pos="50000">
                      <a:srgbClr val="5A80A7"/>
                    </a:gs>
                    <a:gs pos="0">
                      <a:srgbClr val="91AAC4"/>
                    </a:gs>
                    <a:gs pos="100000">
                      <a:srgbClr val="235589"/>
                    </a:gs>
                  </a:gsLst>
                  <a:lin scaled="1"/>
                </a:gradFill>
                <a:latin typeface="方正全福体" panose="02000500000000000000" charset="-122"/>
                <a:ea typeface="方正全福体" panose="02000500000000000000" charset="-122"/>
              </a:rPr>
              <a:t>传播途径</a:t>
            </a:r>
            <a:endParaRPr lang="en-US" altLang="zh-CN" sz="2800" dirty="0" smtClean="0">
              <a:gradFill>
                <a:gsLst>
                  <a:gs pos="50000">
                    <a:srgbClr val="5A80A7"/>
                  </a:gs>
                  <a:gs pos="0">
                    <a:srgbClr val="91AAC4"/>
                  </a:gs>
                  <a:gs pos="100000">
                    <a:srgbClr val="235589"/>
                  </a:gs>
                </a:gsLst>
                <a:lin scaled="1"/>
              </a:gradFill>
              <a:latin typeface="方正全福体" panose="02000500000000000000" charset="-122"/>
              <a:ea typeface="方正全福体" panose="02000500000000000000" charset="-122"/>
            </a:endParaRPr>
          </a:p>
          <a:p>
            <a:pPr>
              <a:buNone/>
            </a:pPr>
            <a:r>
              <a:rPr lang="zh-CN" altLang="en-US" sz="2800" dirty="0" smtClean="0">
                <a:gradFill>
                  <a:gsLst>
                    <a:gs pos="50000">
                      <a:srgbClr val="5A80A7"/>
                    </a:gs>
                    <a:gs pos="0">
                      <a:srgbClr val="91AAC4"/>
                    </a:gs>
                    <a:gs pos="100000">
                      <a:srgbClr val="235589"/>
                    </a:gs>
                  </a:gsLst>
                  <a:lin scaled="1"/>
                </a:gradFill>
                <a:latin typeface="方正全福体" panose="02000500000000000000" charset="-122"/>
                <a:ea typeface="方正全福体" panose="02000500000000000000" charset="-122"/>
              </a:rPr>
              <a:t>（三）经接触传播</a:t>
            </a:r>
            <a:endParaRPr lang="en-US" altLang="zh-CN" sz="2800" dirty="0" smtClean="0">
              <a:gradFill>
                <a:gsLst>
                  <a:gs pos="50000">
                    <a:srgbClr val="5A80A7"/>
                  </a:gs>
                  <a:gs pos="0">
                    <a:srgbClr val="91AAC4"/>
                  </a:gs>
                  <a:gs pos="100000">
                    <a:srgbClr val="235589"/>
                  </a:gs>
                </a:gsLst>
                <a:lin scaled="1"/>
              </a:gradFill>
              <a:latin typeface="方正全福体" panose="02000500000000000000" charset="-122"/>
              <a:ea typeface="方正全福体" panose="02000500000000000000" charset="-122"/>
            </a:endParaRPr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endParaRPr lang="zh-CN" altLang="en-US" dirty="0"/>
          </a:p>
        </p:txBody>
      </p:sp>
      <p:pic>
        <p:nvPicPr>
          <p:cNvPr id="7" name="图片 6" descr="]R5J~@7WBCVM(FM3MC_MU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67808" y="3861049"/>
            <a:ext cx="3260360" cy="1944216"/>
          </a:xfrm>
          <a:prstGeom prst="rect">
            <a:avLst/>
          </a:prstGeom>
        </p:spPr>
      </p:pic>
      <p:pic>
        <p:nvPicPr>
          <p:cNvPr id="8" name="图片 7" descr="MP{Y3]N6WDUZEH`PO[~VU%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79578" y="3212977"/>
            <a:ext cx="1541591" cy="1584176"/>
          </a:xfrm>
          <a:prstGeom prst="rect">
            <a:avLst/>
          </a:prstGeom>
        </p:spPr>
      </p:pic>
      <p:pic>
        <p:nvPicPr>
          <p:cNvPr id="10" name="图片 9" descr="ZX2N8A[1@`P6$%[}13@I}9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31904" y="1340768"/>
            <a:ext cx="1897556" cy="1964926"/>
          </a:xfrm>
          <a:prstGeom prst="rect">
            <a:avLst/>
          </a:prstGeom>
        </p:spPr>
      </p:pic>
      <p:pic>
        <p:nvPicPr>
          <p:cNvPr id="11" name="图片 10" descr="K~UGVMUIP`AJT3Z10{Y2@2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6695" y="1866900"/>
            <a:ext cx="2228215" cy="1993900"/>
          </a:xfrm>
          <a:prstGeom prst="rect">
            <a:avLst/>
          </a:prstGeom>
        </p:spPr>
      </p:pic>
      <p:sp>
        <p:nvSpPr>
          <p:cNvPr id="12" name="下箭头 11"/>
          <p:cNvSpPr/>
          <p:nvPr/>
        </p:nvSpPr>
        <p:spPr bwMode="auto">
          <a:xfrm rot="8168342">
            <a:off x="3791744" y="3939696"/>
            <a:ext cx="504056" cy="490993"/>
          </a:xfrm>
          <a:prstGeom prst="down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下箭头 12"/>
          <p:cNvSpPr/>
          <p:nvPr/>
        </p:nvSpPr>
        <p:spPr bwMode="auto">
          <a:xfrm rot="10800000">
            <a:off x="5519936" y="3291623"/>
            <a:ext cx="504056" cy="490993"/>
          </a:xfrm>
          <a:prstGeom prst="down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下箭头 13"/>
          <p:cNvSpPr/>
          <p:nvPr/>
        </p:nvSpPr>
        <p:spPr bwMode="auto">
          <a:xfrm rot="14579794">
            <a:off x="7422793" y="3961262"/>
            <a:ext cx="504056" cy="490993"/>
          </a:xfrm>
          <a:prstGeom prst="down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278" y="260649"/>
            <a:ext cx="8668072" cy="792088"/>
          </a:xfrm>
        </p:spPr>
        <p:txBody>
          <a:bodyPr>
            <a:noAutofit/>
          </a:bodyPr>
          <a:lstStyle/>
          <a:p>
            <a:r>
              <a:rPr lang="zh-CN" altLang="en-US" sz="4400" b="1" dirty="0" smtClean="0">
                <a:solidFill>
                  <a:srgbClr val="FF9900"/>
                </a:soli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  <a:t>控制传染病传播“三环节”</a:t>
            </a:r>
            <a:endParaRPr lang="zh-CN" altLang="en-US" sz="4400" b="1" dirty="0" smtClean="0">
              <a:solidFill>
                <a:srgbClr val="FF9900"/>
              </a:solidFill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0620" y="1265461"/>
            <a:ext cx="8740080" cy="5119464"/>
          </a:xfrm>
        </p:spPr>
        <p:txBody>
          <a:bodyPr/>
          <a:lstStyle/>
          <a:p>
            <a:r>
              <a:rPr lang="zh-CN" altLang="en-US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方正全福体" panose="02000500000000000000" charset="-122"/>
                <a:ea typeface="方正全福体" panose="02000500000000000000" charset="-122"/>
              </a:rPr>
              <a:t>切断传播途径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方正全福体" panose="02000500000000000000" charset="-122"/>
              <a:ea typeface="方正全福体" panose="02000500000000000000" charset="-122"/>
            </a:endParaRPr>
          </a:p>
          <a:p>
            <a:pPr>
              <a:buNone/>
            </a:pPr>
            <a:r>
              <a:rPr lang="zh-CN" altLang="en-US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方正全福体" panose="02000500000000000000" charset="-122"/>
                <a:ea typeface="方正全福体" panose="02000500000000000000" charset="-122"/>
              </a:rPr>
              <a:t>（四）经虫媒传播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方正全福体" panose="02000500000000000000" charset="-122"/>
              <a:ea typeface="方正全福体" panose="02000500000000000000" charset="-122"/>
            </a:endParaRPr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endParaRPr lang="zh-CN" altLang="en-US" dirty="0"/>
          </a:p>
        </p:txBody>
      </p:sp>
      <p:pic>
        <p:nvPicPr>
          <p:cNvPr id="4" name="Picture 2" descr="http://xsdm.npzh.fjsq.org/cms/site/2014/10/11/cms-site-e8048e9947f24a48895115055411f37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091" y="2856756"/>
            <a:ext cx="3816424" cy="367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 descr="t01566a26a60e70e8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6646" y="3144788"/>
            <a:ext cx="3896997" cy="3240360"/>
          </a:xfrm>
          <a:prstGeom prst="rect">
            <a:avLst/>
          </a:prstGeom>
        </p:spPr>
      </p:pic>
      <p:pic>
        <p:nvPicPr>
          <p:cNvPr id="7" name="图片 6" descr="FgwAMtQpnfx3rSnd77hLnlog8mW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7097" y="2856885"/>
            <a:ext cx="3493004" cy="3672408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zh-CN" altLang="en-US" sz="5400" dirty="0" smtClean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uFillTx/>
                <a:ea typeface="方正全福体" panose="02000500000000000000" charset="-122"/>
                <a:sym typeface="+mn-ea"/>
              </a:rPr>
              <a:t>控制传染病传播</a:t>
            </a:r>
            <a:r>
              <a:rPr lang="en-US" altLang="zh-CN" sz="5400" dirty="0" smtClean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uFillTx/>
                <a:ea typeface="方正全福体" panose="02000500000000000000" charset="-122"/>
                <a:sym typeface="+mn-ea"/>
              </a:rPr>
              <a:t>“</a:t>
            </a:r>
            <a:r>
              <a:rPr lang="zh-CN" altLang="en-US" sz="5400" dirty="0" smtClean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uFillTx/>
                <a:ea typeface="方正全福体" panose="02000500000000000000" charset="-122"/>
                <a:sym typeface="+mn-ea"/>
              </a:rPr>
              <a:t>三措施</a:t>
            </a:r>
            <a:r>
              <a:rPr lang="en-US" altLang="zh-CN" sz="5400" dirty="0" smtClean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uFillTx/>
                <a:ea typeface="方正全福体" panose="02000500000000000000" charset="-122"/>
                <a:sym typeface="+mn-ea"/>
              </a:rPr>
              <a:t>”</a:t>
            </a:r>
            <a:endParaRPr lang="en-US" altLang="zh-CN" sz="5400" dirty="0" smtClean="0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uFillTx/>
              <a:ea typeface="方正全福体" panose="02000500000000000000" charset="-122"/>
              <a:sym typeface="+mn-ea"/>
            </a:endParaRPr>
          </a:p>
        </p:txBody>
      </p:sp>
      <p:pic>
        <p:nvPicPr>
          <p:cNvPr id="5" name="内容占位符 3" descr="4$`$KCST$T`_0T4HE@E)8QJ.png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0685" y="2246630"/>
            <a:ext cx="2604770" cy="3026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/>
          <p:nvPr/>
        </p:nvSpPr>
        <p:spPr>
          <a:xfrm>
            <a:off x="1474520" y="2491617"/>
            <a:ext cx="165618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/>
                </a:solidFill>
                <a:latin typeface="方正全福体" panose="02000500000000000000" charset="-122"/>
                <a:ea typeface="方正全福体" panose="02000500000000000000" charset="-122"/>
              </a:rPr>
              <a:t>细菌、真菌</a:t>
            </a:r>
            <a:r>
              <a:rPr lang="zh-CN" altLang="en-US" sz="1400" dirty="0" smtClean="0">
                <a:solidFill>
                  <a:schemeClr val="bg2"/>
                </a:solidFill>
              </a:rPr>
              <a:t>等</a:t>
            </a:r>
            <a:endParaRPr lang="zh-CN" altLang="en-US" sz="1400" dirty="0">
              <a:solidFill>
                <a:schemeClr val="bg2"/>
              </a:solidFill>
            </a:endParaRPr>
          </a:p>
        </p:txBody>
      </p:sp>
      <p:sp>
        <p:nvSpPr>
          <p:cNvPr id="7" name="右箭头 6"/>
          <p:cNvSpPr/>
          <p:nvPr/>
        </p:nvSpPr>
        <p:spPr bwMode="auto">
          <a:xfrm>
            <a:off x="5307965" y="3629660"/>
            <a:ext cx="2014220" cy="853440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 8" descr="{J)X%267M6H0M7BYP3`@]N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0790" y="2123440"/>
            <a:ext cx="1208405" cy="1946275"/>
          </a:xfrm>
          <a:prstGeom prst="rect">
            <a:avLst/>
          </a:prstGeom>
        </p:spPr>
      </p:pic>
      <p:pic>
        <p:nvPicPr>
          <p:cNvPr id="10" name="图片 9" descr="[6L)~U2{1OTP6YO})]RL%F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46795" y="3629660"/>
            <a:ext cx="1220470" cy="20694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732780" y="3429000"/>
            <a:ext cx="951865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solidFill>
                  <a:schemeClr val="tx1"/>
                </a:solidFill>
                <a:uFillTx/>
                <a:latin typeface="Arial" panose="020B0604020202020204" pitchFamily="34" charset="0"/>
                <a:ea typeface="方正全福体" panose="02000500000000000000" charset="-122"/>
              </a:rPr>
              <a:t>传播</a:t>
            </a:r>
            <a:endParaRPr lang="zh-CN" altLang="en-US" sz="2400">
              <a:solidFill>
                <a:schemeClr val="tx1"/>
              </a:solidFill>
              <a:uFillTx/>
              <a:latin typeface="Arial" panose="020B0604020202020204" pitchFamily="34" charset="0"/>
              <a:ea typeface="方正全福体" panose="0200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70785" y="5150485"/>
            <a:ext cx="1016000" cy="3987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000">
                <a:latin typeface="汉仪力量黑简" panose="00020600040101010101" charset="-122"/>
                <a:ea typeface="汉仪力量黑简" panose="00020600040101010101" charset="-122"/>
              </a:rPr>
              <a:t>传染源</a:t>
            </a:r>
            <a:endParaRPr lang="zh-CN" altLang="en-US" sz="2000"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5373370" y="5150485"/>
            <a:ext cx="1386840" cy="3987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000">
                <a:latin typeface="汉仪力量黑简" panose="00020600040101010101" charset="-122"/>
                <a:ea typeface="汉仪力量黑简" panose="00020600040101010101" charset="-122"/>
              </a:rPr>
              <a:t>传染途经</a:t>
            </a:r>
            <a:endParaRPr lang="zh-CN" altLang="en-US" sz="2000"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7501255" y="5150485"/>
            <a:ext cx="1386840" cy="3987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000">
                <a:latin typeface="汉仪力量黑简" panose="00020600040101010101" charset="-122"/>
                <a:ea typeface="汉仪力量黑简" panose="00020600040101010101" charset="-122"/>
              </a:rPr>
              <a:t>易感人群</a:t>
            </a:r>
            <a:endParaRPr lang="zh-CN" altLang="en-US" sz="2000"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83425" y="5788660"/>
            <a:ext cx="2721610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汉仪力量黑简" panose="00020600040101010101" charset="-122"/>
                <a:ea typeface="汉仪力量黑简" panose="00020600040101010101" charset="-122"/>
              </a:rPr>
              <a:t>保护易感人群</a:t>
            </a:r>
            <a:endParaRPr lang="zh-CN" altLang="en-US" sz="280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1" animBg="1"/>
      <p:bldP spid="11" grpId="1"/>
      <p:bldP spid="12" grpId="0"/>
      <p:bldP spid="1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4980" y="2485390"/>
            <a:ext cx="2816225" cy="1847850"/>
          </a:xfrm>
        </p:spPr>
        <p:txBody>
          <a:bodyPr>
            <a:noAutofit/>
          </a:bodyPr>
          <a:p>
            <a:r>
              <a:rPr lang="zh-CN" altLang="en-US" sz="9600">
                <a:solidFill>
                  <a:schemeClr val="accent1"/>
                </a:solidFill>
                <a:latin typeface="汉仪力量黑简" panose="00020600040101010101" charset="-122"/>
                <a:ea typeface="汉仪力量黑简" panose="00020600040101010101" charset="-122"/>
              </a:rPr>
              <a:t>总结</a:t>
            </a:r>
            <a:endParaRPr lang="zh-CN" altLang="en-US" sz="9600">
              <a:solidFill>
                <a:schemeClr val="accent1"/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3715" y="480695"/>
            <a:ext cx="8524240" cy="787400"/>
          </a:xfrm>
        </p:spPr>
        <p:txBody>
          <a:bodyPr>
            <a:normAutofit fontScale="90000"/>
          </a:bodyPr>
          <a:lstStyle/>
          <a:p>
            <a:r>
              <a:rPr lang="zh-CN" altLang="en-US" sz="5335" b="1" dirty="0" smtClean="0">
                <a:gradFill>
                  <a:gsLst>
                    <a:gs pos="50000">
                      <a:srgbClr val="EBA874"/>
                    </a:gs>
                    <a:gs pos="0">
                      <a:srgbClr val="F2C5A2"/>
                    </a:gs>
                    <a:gs pos="100000">
                      <a:srgbClr val="E48B45"/>
                    </a:gs>
                  </a:gsLst>
                  <a:lin scaled="1"/>
                </a:gra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  <a:t>传染病传播“三环节”</a:t>
            </a:r>
            <a:endParaRPr lang="zh-CN" altLang="en-US" sz="5335" b="1" dirty="0" smtClean="0">
              <a:gradFill>
                <a:gsLst>
                  <a:gs pos="50000">
                    <a:srgbClr val="EBA874"/>
                  </a:gs>
                  <a:gs pos="0">
                    <a:srgbClr val="F2C5A2"/>
                  </a:gs>
                  <a:gs pos="100000">
                    <a:srgbClr val="E48B45"/>
                  </a:gs>
                </a:gsLst>
                <a:lin scaled="1"/>
              </a:gradFill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</p:txBody>
      </p:sp>
      <p:pic>
        <p:nvPicPr>
          <p:cNvPr id="4" name="内容占位符 3" descr="4$`$KCST$T`_0T4HE@E)8QJ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61728" y="1052990"/>
            <a:ext cx="2453763" cy="2520280"/>
          </a:xfrm>
        </p:spPr>
      </p:pic>
      <p:sp>
        <p:nvSpPr>
          <p:cNvPr id="5" name="TextBox 4"/>
          <p:cNvSpPr txBox="1"/>
          <p:nvPr/>
        </p:nvSpPr>
        <p:spPr>
          <a:xfrm>
            <a:off x="2279576" y="1268761"/>
            <a:ext cx="1584176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bg2"/>
                </a:solidFill>
              </a:rPr>
              <a:t>细菌、真菌等</a:t>
            </a:r>
            <a:endParaRPr lang="zh-CN" altLang="en-US" sz="1400" dirty="0">
              <a:solidFill>
                <a:schemeClr val="bg2"/>
              </a:solidFill>
            </a:endParaRPr>
          </a:p>
        </p:txBody>
      </p:sp>
      <p:sp>
        <p:nvSpPr>
          <p:cNvPr id="6" name="右箭头 5"/>
          <p:cNvSpPr/>
          <p:nvPr/>
        </p:nvSpPr>
        <p:spPr bwMode="auto">
          <a:xfrm>
            <a:off x="4943996" y="2492896"/>
            <a:ext cx="1872208" cy="735130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50510" y="2200275"/>
            <a:ext cx="961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tx1"/>
                </a:solidFill>
              </a:rPr>
              <a:t>传   播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  <p:pic>
        <p:nvPicPr>
          <p:cNvPr id="8" name="图片 7" descr="{J)X%267M6H0M7BYP3`@]N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9327" y="1274728"/>
            <a:ext cx="952381" cy="1533334"/>
          </a:xfrm>
          <a:prstGeom prst="rect">
            <a:avLst/>
          </a:prstGeom>
        </p:spPr>
      </p:pic>
      <p:pic>
        <p:nvPicPr>
          <p:cNvPr id="9" name="图片 8" descr="[6L)~U2{1OTP6YO})]RL%F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65540" y="2256155"/>
            <a:ext cx="892810" cy="1513840"/>
          </a:xfrm>
          <a:prstGeom prst="rect">
            <a:avLst/>
          </a:prstGeom>
        </p:spPr>
      </p:pic>
      <p:sp>
        <p:nvSpPr>
          <p:cNvPr id="10" name="下箭头 9"/>
          <p:cNvSpPr/>
          <p:nvPr/>
        </p:nvSpPr>
        <p:spPr bwMode="auto">
          <a:xfrm>
            <a:off x="3143672" y="3573015"/>
            <a:ext cx="432048" cy="476312"/>
          </a:xfrm>
          <a:prstGeom prst="downArrow">
            <a:avLst/>
          </a:prstGeom>
          <a:gradFill>
            <a:gsLst>
              <a:gs pos="100000">
                <a:srgbClr val="E06A6D"/>
              </a:gs>
              <a:gs pos="0">
                <a:srgbClr val="FDB0BA"/>
              </a:gs>
            </a:gsLst>
            <a:lin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83840" y="4077335"/>
            <a:ext cx="12058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tx1"/>
                </a:soli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  <a:sym typeface="方正全福体" panose="02000500000000000000" charset="-122"/>
              </a:rPr>
              <a:t>病 人</a:t>
            </a:r>
            <a:endParaRPr lang="zh-CN" altLang="en-US" sz="3600" b="1" dirty="0" smtClean="0">
              <a:solidFill>
                <a:schemeClr val="tx1"/>
              </a:solidFill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  <a:sym typeface="方正全福体" panose="02000500000000000000" charset="-122"/>
            </a:endParaRPr>
          </a:p>
        </p:txBody>
      </p:sp>
      <p:sp>
        <p:nvSpPr>
          <p:cNvPr id="12" name="下箭头 11"/>
          <p:cNvSpPr/>
          <p:nvPr/>
        </p:nvSpPr>
        <p:spPr bwMode="auto">
          <a:xfrm>
            <a:off x="3170977" y="4824457"/>
            <a:ext cx="432048" cy="476312"/>
          </a:xfrm>
          <a:prstGeom prst="downArrow">
            <a:avLst/>
          </a:prstGeom>
          <a:gradFill>
            <a:gsLst>
              <a:gs pos="100000">
                <a:srgbClr val="E06A6D"/>
              </a:gs>
              <a:gs pos="0">
                <a:srgbClr val="FDB0BA"/>
              </a:gs>
            </a:gsLst>
            <a:lin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83815" y="5464810"/>
            <a:ext cx="1727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tx1"/>
                </a:solidFill>
                <a:latin typeface="方正全福体" panose="02000500000000000000" charset="-122"/>
                <a:ea typeface="方正全福体" panose="02000500000000000000" charset="-122"/>
                <a:sym typeface="汉仪力量黑简" panose="00020600040101010101" charset="-122"/>
              </a:rPr>
              <a:t>传染源</a:t>
            </a:r>
            <a:endParaRPr lang="zh-CN" altLang="en-US" sz="3600" b="1" dirty="0" smtClean="0">
              <a:solidFill>
                <a:schemeClr val="tx1"/>
              </a:solidFill>
              <a:latin typeface="方正全福体" panose="02000500000000000000" charset="-122"/>
              <a:ea typeface="方正全福体" panose="02000500000000000000" charset="-122"/>
              <a:sym typeface="汉仪力量黑简" panose="00020600040101010101" charset="-122"/>
            </a:endParaRPr>
          </a:p>
        </p:txBody>
      </p:sp>
      <p:sp>
        <p:nvSpPr>
          <p:cNvPr id="14" name="下箭头 13"/>
          <p:cNvSpPr/>
          <p:nvPr/>
        </p:nvSpPr>
        <p:spPr bwMode="auto">
          <a:xfrm>
            <a:off x="8040216" y="3506340"/>
            <a:ext cx="432048" cy="476312"/>
          </a:xfrm>
          <a:prstGeom prst="downArrow">
            <a:avLst/>
          </a:prstGeom>
          <a:gradFill>
            <a:gsLst>
              <a:gs pos="100000">
                <a:srgbClr val="E06A6D"/>
              </a:gs>
              <a:gs pos="0">
                <a:srgbClr val="FDB0BA"/>
              </a:gs>
            </a:gsLst>
            <a:lin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20280" y="4077335"/>
            <a:ext cx="22771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tx1"/>
                </a:solidFill>
                <a:latin typeface="方正全福体" panose="02000500000000000000" charset="-122"/>
                <a:ea typeface="方正全福体" panose="02000500000000000000" charset="-122"/>
              </a:rPr>
              <a:t>健康人群</a:t>
            </a:r>
            <a:endParaRPr lang="zh-CN" altLang="en-US" sz="3600" b="1" dirty="0" smtClean="0">
              <a:solidFill>
                <a:schemeClr val="tx1"/>
              </a:solidFill>
              <a:latin typeface="方正全福体" panose="02000500000000000000" charset="-122"/>
              <a:ea typeface="方正全福体" panose="02000500000000000000" charset="-122"/>
            </a:endParaRPr>
          </a:p>
        </p:txBody>
      </p:sp>
      <p:sp>
        <p:nvSpPr>
          <p:cNvPr id="16" name="下箭头 15"/>
          <p:cNvSpPr/>
          <p:nvPr/>
        </p:nvSpPr>
        <p:spPr bwMode="auto">
          <a:xfrm>
            <a:off x="8040216" y="4816837"/>
            <a:ext cx="432048" cy="476312"/>
          </a:xfrm>
          <a:prstGeom prst="downArrow">
            <a:avLst/>
          </a:prstGeom>
          <a:gradFill>
            <a:gsLst>
              <a:gs pos="100000">
                <a:srgbClr val="E06A6D"/>
              </a:gs>
              <a:gs pos="0">
                <a:srgbClr val="FDB0BA"/>
              </a:gs>
            </a:gsLst>
            <a:lin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77286" y="5464786"/>
            <a:ext cx="187220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chemeClr val="tx1"/>
                </a:solidFill>
                <a:latin typeface="方正全福体" panose="02000500000000000000" charset="-122"/>
                <a:ea typeface="方正全福体" panose="02000500000000000000" charset="-122"/>
              </a:rPr>
              <a:t>易感人群</a:t>
            </a:r>
            <a:endParaRPr lang="zh-CN" altLang="en-US" sz="3200" b="1" dirty="0" smtClean="0">
              <a:solidFill>
                <a:schemeClr val="tx1"/>
              </a:solidFill>
              <a:latin typeface="方正全福体" panose="02000500000000000000" charset="-122"/>
              <a:ea typeface="方正全福体" panose="02000500000000000000" charset="-122"/>
            </a:endParaRPr>
          </a:p>
        </p:txBody>
      </p:sp>
      <p:sp>
        <p:nvSpPr>
          <p:cNvPr id="18" name="下箭头 17"/>
          <p:cNvSpPr/>
          <p:nvPr/>
        </p:nvSpPr>
        <p:spPr bwMode="auto">
          <a:xfrm>
            <a:off x="5439544" y="3501008"/>
            <a:ext cx="504056" cy="490993"/>
          </a:xfrm>
          <a:prstGeom prst="downArrow">
            <a:avLst/>
          </a:prstGeom>
          <a:gradFill>
            <a:gsLst>
              <a:gs pos="100000">
                <a:srgbClr val="E06A6D"/>
              </a:gs>
              <a:gs pos="0">
                <a:srgbClr val="FDB0BA"/>
              </a:gs>
            </a:gsLst>
            <a:lin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43237" y="5465039"/>
            <a:ext cx="194421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chemeClr val="tx1"/>
                </a:solidFill>
                <a:latin typeface="方正全福体" panose="02000500000000000000" charset="-122"/>
                <a:ea typeface="方正全福体" panose="02000500000000000000" charset="-122"/>
              </a:rPr>
              <a:t>传播途径</a:t>
            </a:r>
            <a:endParaRPr lang="zh-CN" altLang="en-US" sz="3200" b="1" dirty="0" smtClean="0">
              <a:solidFill>
                <a:schemeClr val="tx1"/>
              </a:solidFill>
              <a:latin typeface="方正全福体" panose="02000500000000000000" charset="-122"/>
              <a:ea typeface="方正全福体" panose="0200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1215" y="1274445"/>
            <a:ext cx="14484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dirty="0" smtClean="0">
                <a:latin typeface="方正全福体" panose="02000500000000000000" charset="-122"/>
                <a:ea typeface="方正全福体" panose="02000500000000000000" charset="-122"/>
                <a:sym typeface="+mn-ea"/>
              </a:rPr>
              <a:t>细菌、真菌</a:t>
            </a:r>
            <a:endParaRPr lang="zh-CN" altLang="en-US" dirty="0" smtClean="0">
              <a:latin typeface="方正全福体" panose="02000500000000000000" charset="-122"/>
              <a:ea typeface="方正全福体" panose="02000500000000000000" charset="-122"/>
              <a:sym typeface="+mn-ea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/>
      <p:bldP spid="12" grpId="0" bldLvl="0" animBg="1"/>
      <p:bldP spid="13" grpId="0"/>
      <p:bldP spid="14" grpId="0" bldLvl="0" animBg="1"/>
      <p:bldP spid="15" grpId="0"/>
      <p:bldP spid="16" grpId="0" bldLvl="0" animBg="1"/>
      <p:bldP spid="17" grpId="0"/>
      <p:bldP spid="18" grpId="0" bldLvl="0" animBg="1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4980" y="2485390"/>
            <a:ext cx="2816225" cy="1847850"/>
          </a:xfrm>
          <a:ln>
            <a:noFill/>
          </a:ln>
        </p:spPr>
        <p:txBody>
          <a:bodyPr>
            <a:noAutofit/>
          </a:bodyPr>
          <a:p>
            <a:r>
              <a:rPr lang="zh-CN" altLang="en-US" sz="9600">
                <a:solidFill>
                  <a:schemeClr val="accent1"/>
                </a:solidFill>
                <a:latin typeface="汉仪力量黑简" panose="00020600040101010101" charset="-122"/>
                <a:ea typeface="汉仪力量黑简" panose="00020600040101010101" charset="-122"/>
              </a:rPr>
              <a:t>谢谢</a:t>
            </a:r>
            <a:endParaRPr lang="zh-CN" altLang="en-US" sz="9600">
              <a:solidFill>
                <a:schemeClr val="accent1"/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4503" y="419100"/>
            <a:ext cx="8668072" cy="777652"/>
          </a:xfrm>
        </p:spPr>
        <p:txBody>
          <a:bodyPr>
            <a:normAutofit fontScale="90000"/>
          </a:bodyPr>
          <a:lstStyle/>
          <a:p>
            <a:r>
              <a:rPr lang="zh-CN" altLang="en-US" sz="4400" b="1" dirty="0" smtClean="0">
                <a:solidFill>
                  <a:srgbClr val="FF9900"/>
                </a:soli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  <a:t>传染病传播“三环节”</a:t>
            </a:r>
            <a:endParaRPr lang="zh-CN" altLang="en-US" sz="4400" dirty="0"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37235" y="1287780"/>
            <a:ext cx="9778365" cy="4884420"/>
          </a:xfrm>
        </p:spPr>
        <p:txBody>
          <a:bodyPr/>
          <a:lstStyle/>
          <a:p>
            <a:r>
              <a:rPr lang="zh-CN" altLang="en-US" sz="32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方正全福体" panose="02000500000000000000" charset="-122"/>
                <a:ea typeface="方正全福体" panose="02000500000000000000" charset="-122"/>
              </a:rPr>
              <a:t>传播途径</a:t>
            </a:r>
            <a:endParaRPr lang="en-US" altLang="zh-CN" sz="32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方正全福体" panose="02000500000000000000" charset="-122"/>
              <a:ea typeface="方正全福体" panose="02000500000000000000" charset="-122"/>
            </a:endParaRPr>
          </a:p>
          <a:p>
            <a:pPr>
              <a:buNone/>
            </a:pPr>
            <a:r>
              <a:rPr lang="zh-CN" altLang="en-US" sz="32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方正全福体" panose="02000500000000000000" charset="-122"/>
                <a:ea typeface="方正全福体" panose="02000500000000000000" charset="-122"/>
              </a:rPr>
              <a:t>（一）经呼吸道传播</a:t>
            </a:r>
            <a:endParaRPr lang="zh-CN" altLang="en-US" sz="32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方正全福体" panose="02000500000000000000" charset="-122"/>
              <a:ea typeface="方正全福体" panose="02000500000000000000" charset="-122"/>
            </a:endParaRPr>
          </a:p>
        </p:txBody>
      </p:sp>
      <p:pic>
        <p:nvPicPr>
          <p:cNvPr id="4" name="图片 3" descr="LT0T6I_VZG9MYA[GPBMYQS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6550" y="3100070"/>
            <a:ext cx="2583815" cy="2264410"/>
          </a:xfrm>
          <a:prstGeom prst="rect">
            <a:avLst/>
          </a:prstGeom>
        </p:spPr>
      </p:pic>
      <p:pic>
        <p:nvPicPr>
          <p:cNvPr id="5" name="图片 4" descr="34SY1}YV9SFB_QVQB3AN`~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3866" y="3118495"/>
            <a:ext cx="2702679" cy="2160240"/>
          </a:xfrm>
          <a:prstGeom prst="rect">
            <a:avLst/>
          </a:prstGeom>
        </p:spPr>
      </p:pic>
      <p:pic>
        <p:nvPicPr>
          <p:cNvPr id="7" name="图片 6" descr="7JP~OQ@@}UPEG)BI]B{A2X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760" y="3100070"/>
            <a:ext cx="2553335" cy="2282825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2603" y="260649"/>
            <a:ext cx="8668072" cy="792088"/>
          </a:xfrm>
        </p:spPr>
        <p:txBody>
          <a:bodyPr/>
          <a:lstStyle/>
          <a:p>
            <a:r>
              <a:rPr lang="zh-CN" altLang="en-US" sz="4000" b="1" dirty="0" smtClean="0">
                <a:solidFill>
                  <a:srgbClr val="FF9900"/>
                </a:soli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  <a:t>传染病传播“三环节”</a:t>
            </a:r>
            <a:endParaRPr lang="zh-CN" altLang="en-US" sz="4000" dirty="0"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2620" y="976630"/>
            <a:ext cx="9872980" cy="5195570"/>
          </a:xfrm>
        </p:spPr>
        <p:txBody>
          <a:bodyPr/>
          <a:lstStyle/>
          <a:p>
            <a:r>
              <a:rPr lang="zh-CN" altLang="en-US" sz="3200" dirty="0" smtClean="0">
                <a:gradFill>
                  <a:gsLst>
                    <a:gs pos="100000">
                      <a:srgbClr val="7C5E29"/>
                    </a:gs>
                    <a:gs pos="0">
                      <a:srgbClr val="CAAF4E"/>
                    </a:gs>
                  </a:gsLst>
                  <a:lin scaled="1"/>
                </a:gra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  <a:t>传播途径</a:t>
            </a:r>
            <a:endParaRPr lang="en-US" altLang="zh-CN" sz="3200" dirty="0" smtClean="0">
              <a:gradFill>
                <a:gsLst>
                  <a:gs pos="100000">
                    <a:srgbClr val="7C5E29"/>
                  </a:gs>
                  <a:gs pos="0">
                    <a:srgbClr val="CAAF4E"/>
                  </a:gs>
                </a:gsLst>
                <a:lin scaled="1"/>
              </a:gradFill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  <a:p>
            <a:pPr>
              <a:buNone/>
            </a:pPr>
            <a:r>
              <a:rPr lang="zh-CN" altLang="en-US" sz="3200" dirty="0" smtClean="0">
                <a:gradFill>
                  <a:gsLst>
                    <a:gs pos="100000">
                      <a:srgbClr val="7C5E29"/>
                    </a:gs>
                    <a:gs pos="0">
                      <a:srgbClr val="CAAF4E"/>
                    </a:gs>
                  </a:gsLst>
                  <a:lin scaled="1"/>
                </a:gra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  <a:t>（二）经消化道传播</a:t>
            </a:r>
            <a:endParaRPr lang="en-US" altLang="zh-CN" sz="3200" dirty="0" smtClean="0">
              <a:gradFill>
                <a:gsLst>
                  <a:gs pos="100000">
                    <a:srgbClr val="7C5E29"/>
                  </a:gs>
                  <a:gs pos="0">
                    <a:srgbClr val="CAAF4E"/>
                  </a:gs>
                </a:gsLst>
                <a:lin scaled="1"/>
              </a:gradFill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  <a:p>
            <a:pPr>
              <a:buNone/>
            </a:pPr>
            <a:r>
              <a:rPr lang="en-US" altLang="zh-CN" sz="3200" dirty="0" smtClean="0"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  <a:t>1</a:t>
            </a:r>
            <a:r>
              <a:rPr lang="zh-CN" altLang="en-US" sz="3200" dirty="0" smtClean="0"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  <a:t>、吃不洁食品</a:t>
            </a:r>
            <a:endParaRPr lang="en-US" altLang="zh-CN" sz="3200" dirty="0" smtClean="0"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  <a:p>
            <a:pPr>
              <a:buNone/>
            </a:pPr>
            <a:endParaRPr lang="zh-CN" altLang="en-US" sz="3200" dirty="0"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</p:txBody>
      </p:sp>
      <p:pic>
        <p:nvPicPr>
          <p:cNvPr id="10" name="图片 9" descr="704d1ff953834dfca4397ceaf759856a_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36180" y="3150235"/>
            <a:ext cx="2291080" cy="1480185"/>
          </a:xfrm>
          <a:prstGeom prst="rect">
            <a:avLst/>
          </a:prstGeom>
        </p:spPr>
      </p:pic>
      <p:pic>
        <p:nvPicPr>
          <p:cNvPr id="12" name="图片 11" descr="KA(GVWYHPD__HLIU)C](V@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8029" y="5028164"/>
            <a:ext cx="2376264" cy="1649240"/>
          </a:xfrm>
          <a:prstGeom prst="rect">
            <a:avLst/>
          </a:prstGeom>
        </p:spPr>
      </p:pic>
      <p:pic>
        <p:nvPicPr>
          <p:cNvPr id="13" name="图片 12" descr="P[F18CWCUC4A6U)WHU~_H(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6315" y="3029585"/>
            <a:ext cx="2011680" cy="1695450"/>
          </a:xfrm>
          <a:prstGeom prst="rect">
            <a:avLst/>
          </a:prstGeom>
        </p:spPr>
      </p:pic>
      <p:pic>
        <p:nvPicPr>
          <p:cNvPr id="14" name="图片 13" descr="YV%)E{HPLVFOMWLW4H~`0%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2520" y="4829810"/>
            <a:ext cx="1895475" cy="1701165"/>
          </a:xfrm>
          <a:prstGeom prst="rect">
            <a:avLst/>
          </a:prstGeom>
        </p:spPr>
      </p:pic>
      <p:pic>
        <p:nvPicPr>
          <p:cNvPr id="15" name="图片 14" descr="JI4@J88C9YV75F)C5707W%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14659" y="3150117"/>
            <a:ext cx="2232248" cy="1574905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328" y="261284"/>
            <a:ext cx="8668072" cy="792088"/>
          </a:xfrm>
        </p:spPr>
        <p:txBody>
          <a:bodyPr/>
          <a:lstStyle/>
          <a:p>
            <a:r>
              <a:rPr lang="zh-CN" altLang="en-US" sz="4000" b="1" dirty="0" smtClean="0">
                <a:solidFill>
                  <a:srgbClr val="FF9900"/>
                </a:soli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  <a:t>传染病传播“三环节”</a:t>
            </a:r>
            <a:endParaRPr lang="zh-CN" altLang="en-US" sz="4000" dirty="0"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075" y="1053371"/>
            <a:ext cx="8740080" cy="5119464"/>
          </a:xfrm>
        </p:spPr>
        <p:txBody>
          <a:bodyPr/>
          <a:lstStyle/>
          <a:p>
            <a:r>
              <a:rPr lang="zh-CN" altLang="en-US" sz="3200" dirty="0" smtClean="0">
                <a:gradFill>
                  <a:gsLst>
                    <a:gs pos="100000">
                      <a:srgbClr val="7C5E29"/>
                    </a:gs>
                    <a:gs pos="0">
                      <a:srgbClr val="CAAF4E"/>
                    </a:gs>
                  </a:gsLst>
                  <a:lin scaled="1"/>
                </a:gra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  <a:t>传播途径</a:t>
            </a:r>
            <a:endParaRPr lang="en-US" altLang="zh-CN" sz="3200" dirty="0" smtClean="0">
              <a:gradFill>
                <a:gsLst>
                  <a:gs pos="100000">
                    <a:srgbClr val="7C5E29"/>
                  </a:gs>
                  <a:gs pos="0">
                    <a:srgbClr val="CAAF4E"/>
                  </a:gs>
                </a:gsLst>
                <a:lin scaled="1"/>
              </a:gradFill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  <a:p>
            <a:pPr>
              <a:buNone/>
            </a:pPr>
            <a:r>
              <a:rPr lang="zh-CN" altLang="en-US" sz="3200" dirty="0" smtClean="0">
                <a:gradFill>
                  <a:gsLst>
                    <a:gs pos="100000">
                      <a:srgbClr val="7C5E29"/>
                    </a:gs>
                    <a:gs pos="0">
                      <a:srgbClr val="CAAF4E"/>
                    </a:gs>
                  </a:gsLst>
                  <a:lin scaled="1"/>
                </a:gra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  <a:t>（二）经消化道传播</a:t>
            </a:r>
            <a:endParaRPr lang="en-US" altLang="zh-CN" sz="3200" dirty="0" smtClean="0">
              <a:gradFill>
                <a:gsLst>
                  <a:gs pos="100000">
                    <a:srgbClr val="7C5E29"/>
                  </a:gs>
                  <a:gs pos="0">
                    <a:srgbClr val="CAAF4E"/>
                  </a:gs>
                </a:gsLst>
                <a:lin scaled="1"/>
              </a:gradFill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  <a:p>
            <a:pPr>
              <a:buNone/>
            </a:pPr>
            <a:r>
              <a:rPr lang="en-US" altLang="zh-CN" sz="3200" dirty="0" smtClean="0"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  <a:t>2</a:t>
            </a:r>
            <a:r>
              <a:rPr lang="zh-CN" altLang="en-US" sz="3200" dirty="0" smtClean="0"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  <a:t>、喝生水</a:t>
            </a:r>
            <a:endParaRPr lang="en-US" altLang="zh-CN" sz="3200" dirty="0" smtClean="0"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  <a:p>
            <a:pPr>
              <a:buNone/>
            </a:pPr>
            <a:endParaRPr lang="zh-CN" altLang="en-US" sz="3200" dirty="0"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</p:txBody>
      </p:sp>
      <p:pic>
        <p:nvPicPr>
          <p:cNvPr id="9" name="图片 8" descr="B_G4EZ5VH{SP`W4%ILW}]$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8368" y="3614426"/>
            <a:ext cx="3600400" cy="2558402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9728" y="336849"/>
            <a:ext cx="8668072" cy="792088"/>
          </a:xfrm>
        </p:spPr>
        <p:txBody>
          <a:bodyPr/>
          <a:lstStyle/>
          <a:p>
            <a:r>
              <a:rPr lang="zh-CN" altLang="en-US" sz="4000" b="1" dirty="0" smtClean="0">
                <a:solidFill>
                  <a:srgbClr val="FF9900"/>
                </a:soli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  <a:t>传染病传播“三环节”</a:t>
            </a:r>
            <a:endParaRPr lang="zh-CN" altLang="en-US" sz="4000" dirty="0"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4895" y="1052736"/>
            <a:ext cx="8740080" cy="5119464"/>
          </a:xfrm>
        </p:spPr>
        <p:txBody>
          <a:bodyPr/>
          <a:lstStyle/>
          <a:p>
            <a:r>
              <a:rPr lang="zh-CN" altLang="en-US" sz="3200" dirty="0" smtClean="0">
                <a:gradFill>
                  <a:gsLst>
                    <a:gs pos="50000">
                      <a:srgbClr val="5A80A7"/>
                    </a:gs>
                    <a:gs pos="0">
                      <a:srgbClr val="91AAC4"/>
                    </a:gs>
                    <a:gs pos="100000">
                      <a:srgbClr val="235589"/>
                    </a:gs>
                  </a:gsLst>
                  <a:lin scaled="1"/>
                </a:gradFill>
                <a:latin typeface="方正全福体" panose="02000500000000000000" charset="-122"/>
                <a:ea typeface="方正全福体" panose="02000500000000000000" charset="-122"/>
              </a:rPr>
              <a:t>传播途径</a:t>
            </a:r>
            <a:endParaRPr lang="en-US" altLang="zh-CN" sz="3200" dirty="0" smtClean="0">
              <a:gradFill>
                <a:gsLst>
                  <a:gs pos="50000">
                    <a:srgbClr val="5A80A7"/>
                  </a:gs>
                  <a:gs pos="0">
                    <a:srgbClr val="91AAC4"/>
                  </a:gs>
                  <a:gs pos="100000">
                    <a:srgbClr val="235589"/>
                  </a:gs>
                </a:gsLst>
                <a:lin scaled="1"/>
              </a:gradFill>
              <a:latin typeface="方正全福体" panose="02000500000000000000" charset="-122"/>
              <a:ea typeface="方正全福体" panose="02000500000000000000" charset="-122"/>
            </a:endParaRPr>
          </a:p>
          <a:p>
            <a:pPr>
              <a:buNone/>
            </a:pPr>
            <a:r>
              <a:rPr lang="zh-CN" altLang="en-US" sz="3200" dirty="0" smtClean="0">
                <a:gradFill>
                  <a:gsLst>
                    <a:gs pos="50000">
                      <a:srgbClr val="5A80A7"/>
                    </a:gs>
                    <a:gs pos="0">
                      <a:srgbClr val="91AAC4"/>
                    </a:gs>
                    <a:gs pos="100000">
                      <a:srgbClr val="235589"/>
                    </a:gs>
                  </a:gsLst>
                  <a:lin scaled="1"/>
                </a:gradFill>
                <a:latin typeface="方正全福体" panose="02000500000000000000" charset="-122"/>
                <a:ea typeface="方正全福体" panose="02000500000000000000" charset="-122"/>
              </a:rPr>
              <a:t>（三）经接触传播</a:t>
            </a:r>
            <a:endParaRPr lang="en-US" altLang="zh-CN" sz="3200" dirty="0" smtClean="0">
              <a:gradFill>
                <a:gsLst>
                  <a:gs pos="50000">
                    <a:srgbClr val="5A80A7"/>
                  </a:gs>
                  <a:gs pos="0">
                    <a:srgbClr val="91AAC4"/>
                  </a:gs>
                  <a:gs pos="100000">
                    <a:srgbClr val="235589"/>
                  </a:gs>
                </a:gsLst>
                <a:lin scaled="1"/>
              </a:gradFill>
              <a:latin typeface="方正全福体" panose="02000500000000000000" charset="-122"/>
              <a:ea typeface="方正全福体" panose="02000500000000000000" charset="-122"/>
            </a:endParaRPr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endParaRPr lang="zh-CN" altLang="en-US" dirty="0"/>
          </a:p>
        </p:txBody>
      </p:sp>
      <p:pic>
        <p:nvPicPr>
          <p:cNvPr id="7" name="图片 6" descr="]R5J~@7WBCVM(FM3MC_MU13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395748" y="4394449"/>
            <a:ext cx="3260360" cy="1944216"/>
          </a:xfrm>
          <a:prstGeom prst="rect">
            <a:avLst/>
          </a:prstGeom>
        </p:spPr>
      </p:pic>
      <p:pic>
        <p:nvPicPr>
          <p:cNvPr id="8" name="图片 7" descr="MP{Y3]N6WDUZEH`PO[~VU%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3788" y="3223137"/>
            <a:ext cx="1541591" cy="1584176"/>
          </a:xfrm>
          <a:prstGeom prst="rect">
            <a:avLst/>
          </a:prstGeom>
        </p:spPr>
      </p:pic>
      <p:pic>
        <p:nvPicPr>
          <p:cNvPr id="10" name="图片 9" descr="ZX2N8A[1@`P6$%[}13@I}9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9004" y="1687478"/>
            <a:ext cx="1897556" cy="1964926"/>
          </a:xfrm>
          <a:prstGeom prst="rect">
            <a:avLst/>
          </a:prstGeom>
        </p:spPr>
      </p:pic>
      <p:pic>
        <p:nvPicPr>
          <p:cNvPr id="11" name="图片 10" descr="K~UGVMUIP`AJT3Z10{Y2@2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35466" y="3157737"/>
            <a:ext cx="2334228" cy="2088232"/>
          </a:xfrm>
          <a:prstGeom prst="rect">
            <a:avLst/>
          </a:prstGeom>
        </p:spPr>
      </p:pic>
      <p:sp>
        <p:nvSpPr>
          <p:cNvPr id="12" name="下箭头 11"/>
          <p:cNvSpPr/>
          <p:nvPr/>
        </p:nvSpPr>
        <p:spPr bwMode="auto">
          <a:xfrm rot="8168342">
            <a:off x="3553619" y="4343556"/>
            <a:ext cx="504056" cy="490993"/>
          </a:xfrm>
          <a:prstGeom prst="downArrow">
            <a:avLst/>
          </a:prstGeom>
          <a:gradFill>
            <a:gsLst>
              <a:gs pos="50000">
                <a:srgbClr val="5A80A7"/>
              </a:gs>
              <a:gs pos="0">
                <a:srgbClr val="91AAC4"/>
              </a:gs>
              <a:gs pos="100000">
                <a:srgbClr val="235589"/>
              </a:gs>
            </a:gsLst>
            <a:lin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下箭头 12"/>
          <p:cNvSpPr/>
          <p:nvPr/>
        </p:nvSpPr>
        <p:spPr bwMode="auto">
          <a:xfrm rot="10800000">
            <a:off x="5519936" y="3651668"/>
            <a:ext cx="504056" cy="490993"/>
          </a:xfrm>
          <a:prstGeom prst="downArrow">
            <a:avLst/>
          </a:prstGeom>
          <a:gradFill>
            <a:gsLst>
              <a:gs pos="50000">
                <a:srgbClr val="5A80A7"/>
              </a:gs>
              <a:gs pos="0">
                <a:srgbClr val="91AAC4"/>
              </a:gs>
              <a:gs pos="100000">
                <a:srgbClr val="235589"/>
              </a:gs>
            </a:gsLst>
            <a:lin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下箭头 13"/>
          <p:cNvSpPr/>
          <p:nvPr/>
        </p:nvSpPr>
        <p:spPr bwMode="auto">
          <a:xfrm rot="14579794">
            <a:off x="7422793" y="4359407"/>
            <a:ext cx="504056" cy="490993"/>
          </a:xfrm>
          <a:prstGeom prst="downArrow">
            <a:avLst/>
          </a:prstGeom>
          <a:gradFill>
            <a:gsLst>
              <a:gs pos="50000">
                <a:srgbClr val="5A80A7"/>
              </a:gs>
              <a:gs pos="0">
                <a:srgbClr val="91AAC4"/>
              </a:gs>
              <a:gs pos="100000">
                <a:srgbClr val="235589"/>
              </a:gs>
            </a:gsLst>
            <a:lin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78" y="346374"/>
            <a:ext cx="8668072" cy="792088"/>
          </a:xfrm>
        </p:spPr>
        <p:txBody>
          <a:bodyPr/>
          <a:lstStyle/>
          <a:p>
            <a:r>
              <a:rPr lang="zh-CN" altLang="en-US" sz="4000" b="1" dirty="0" smtClean="0">
                <a:solidFill>
                  <a:srgbClr val="FF9900"/>
                </a:soli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  <a:t>传染病传播“三环节”</a:t>
            </a:r>
            <a:endParaRPr lang="zh-CN" altLang="en-US" sz="4000" dirty="0"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1570" y="1271811"/>
            <a:ext cx="8740080" cy="5119464"/>
          </a:xfrm>
        </p:spPr>
        <p:txBody>
          <a:bodyPr/>
          <a:lstStyle/>
          <a:p>
            <a:r>
              <a:rPr lang="zh-CN" altLang="en-US" sz="3200" dirty="0" smtClean="0">
                <a:latin typeface="方正全福体" panose="02000500000000000000" charset="-122"/>
                <a:ea typeface="方正全福体" panose="02000500000000000000" charset="-122"/>
              </a:rPr>
              <a:t>传播途径</a:t>
            </a:r>
            <a:endParaRPr lang="en-US" altLang="zh-CN" sz="3200" dirty="0" smtClean="0">
              <a:latin typeface="方正全福体" panose="02000500000000000000" charset="-122"/>
              <a:ea typeface="方正全福体" panose="02000500000000000000" charset="-122"/>
            </a:endParaRPr>
          </a:p>
          <a:p>
            <a:pPr>
              <a:buNone/>
            </a:pPr>
            <a:r>
              <a:rPr lang="zh-CN" altLang="en-US" sz="3200" dirty="0" smtClean="0">
                <a:latin typeface="方正全福体" panose="02000500000000000000" charset="-122"/>
                <a:ea typeface="方正全福体" panose="02000500000000000000" charset="-122"/>
              </a:rPr>
              <a:t>（四）经虫媒传播</a:t>
            </a:r>
            <a:endParaRPr lang="en-US" altLang="zh-CN" sz="3200" dirty="0" smtClean="0">
              <a:latin typeface="方正全福体" panose="02000500000000000000" charset="-122"/>
              <a:ea typeface="方正全福体" panose="02000500000000000000" charset="-122"/>
            </a:endParaRPr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endParaRPr lang="zh-CN" altLang="en-US" dirty="0"/>
          </a:p>
        </p:txBody>
      </p:sp>
      <p:pic>
        <p:nvPicPr>
          <p:cNvPr id="4" name="Picture 2" descr="http://xsdm.npzh.fjsq.org/cms/site/2014/10/11/cms-site-e8048e9947f24a48895115055411f37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876" y="2718326"/>
            <a:ext cx="3816424" cy="367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3715" y="480695"/>
            <a:ext cx="8524240" cy="787400"/>
          </a:xfrm>
        </p:spPr>
        <p:txBody>
          <a:bodyPr>
            <a:normAutofit fontScale="90000"/>
          </a:bodyPr>
          <a:lstStyle/>
          <a:p>
            <a:r>
              <a:rPr lang="zh-CN" altLang="en-US" sz="5335" b="1" dirty="0" smtClean="0">
                <a:gradFill>
                  <a:gsLst>
                    <a:gs pos="50000">
                      <a:srgbClr val="EBA874"/>
                    </a:gs>
                    <a:gs pos="0">
                      <a:srgbClr val="F2C5A2"/>
                    </a:gs>
                    <a:gs pos="100000">
                      <a:srgbClr val="E48B45"/>
                    </a:gs>
                  </a:gsLst>
                  <a:lin scaled="1"/>
                </a:gra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</a:rPr>
              <a:t>传染病传播“三环节”</a:t>
            </a:r>
            <a:endParaRPr lang="zh-CN" altLang="en-US" sz="5335" b="1" dirty="0" smtClean="0">
              <a:gradFill>
                <a:gsLst>
                  <a:gs pos="50000">
                    <a:srgbClr val="EBA874"/>
                  </a:gs>
                  <a:gs pos="0">
                    <a:srgbClr val="F2C5A2"/>
                  </a:gs>
                  <a:gs pos="100000">
                    <a:srgbClr val="E48B45"/>
                  </a:gs>
                </a:gsLst>
                <a:lin scaled="1"/>
              </a:gradFill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</a:endParaRPr>
          </a:p>
        </p:txBody>
      </p:sp>
      <p:pic>
        <p:nvPicPr>
          <p:cNvPr id="4" name="内容占位符 3" descr="4$`$KCST$T`_0T4HE@E)8QJ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61728" y="1052990"/>
            <a:ext cx="2453763" cy="2520280"/>
          </a:xfrm>
        </p:spPr>
      </p:pic>
      <p:sp>
        <p:nvSpPr>
          <p:cNvPr id="5" name="TextBox 4"/>
          <p:cNvSpPr txBox="1"/>
          <p:nvPr/>
        </p:nvSpPr>
        <p:spPr>
          <a:xfrm>
            <a:off x="2279576" y="1268761"/>
            <a:ext cx="1584176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bg2"/>
                </a:solidFill>
              </a:rPr>
              <a:t>细菌、真菌等</a:t>
            </a:r>
            <a:endParaRPr lang="zh-CN" altLang="en-US" sz="1400" dirty="0">
              <a:solidFill>
                <a:schemeClr val="bg2"/>
              </a:solidFill>
            </a:endParaRPr>
          </a:p>
        </p:txBody>
      </p:sp>
      <p:sp>
        <p:nvSpPr>
          <p:cNvPr id="6" name="右箭头 5"/>
          <p:cNvSpPr/>
          <p:nvPr/>
        </p:nvSpPr>
        <p:spPr bwMode="auto">
          <a:xfrm>
            <a:off x="4943996" y="2492896"/>
            <a:ext cx="1872208" cy="735130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50510" y="2200275"/>
            <a:ext cx="961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tx1"/>
                </a:solidFill>
              </a:rPr>
              <a:t>传   播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  <p:pic>
        <p:nvPicPr>
          <p:cNvPr id="8" name="图片 7" descr="{J)X%267M6H0M7BYP3`@]N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9327" y="1274728"/>
            <a:ext cx="952381" cy="1533334"/>
          </a:xfrm>
          <a:prstGeom prst="rect">
            <a:avLst/>
          </a:prstGeom>
        </p:spPr>
      </p:pic>
      <p:pic>
        <p:nvPicPr>
          <p:cNvPr id="9" name="图片 8" descr="[6L)~U2{1OTP6YO})]RL%F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65540" y="2256155"/>
            <a:ext cx="892810" cy="1513840"/>
          </a:xfrm>
          <a:prstGeom prst="rect">
            <a:avLst/>
          </a:prstGeom>
        </p:spPr>
      </p:pic>
      <p:sp>
        <p:nvSpPr>
          <p:cNvPr id="10" name="下箭头 9"/>
          <p:cNvSpPr/>
          <p:nvPr/>
        </p:nvSpPr>
        <p:spPr bwMode="auto">
          <a:xfrm>
            <a:off x="3143672" y="3573015"/>
            <a:ext cx="432048" cy="476312"/>
          </a:xfrm>
          <a:prstGeom prst="downArrow">
            <a:avLst/>
          </a:prstGeom>
          <a:gradFill>
            <a:gsLst>
              <a:gs pos="100000">
                <a:srgbClr val="E06A6D"/>
              </a:gs>
              <a:gs pos="0">
                <a:srgbClr val="FDB0BA"/>
              </a:gs>
            </a:gsLst>
            <a:lin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83840" y="4077335"/>
            <a:ext cx="12058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tx1"/>
                </a:solidFill>
                <a:latin typeface="方正全福体" panose="02000500000000000000" charset="-122"/>
                <a:ea typeface="方正全福体" panose="02000500000000000000" charset="-122"/>
                <a:cs typeface="方正全福体" panose="02000500000000000000" charset="-122"/>
                <a:sym typeface="方正全福体" panose="02000500000000000000" charset="-122"/>
              </a:rPr>
              <a:t>病 人</a:t>
            </a:r>
            <a:endParaRPr lang="zh-CN" altLang="en-US" sz="3600" b="1" dirty="0" smtClean="0">
              <a:solidFill>
                <a:schemeClr val="tx1"/>
              </a:solidFill>
              <a:latin typeface="方正全福体" panose="02000500000000000000" charset="-122"/>
              <a:ea typeface="方正全福体" panose="02000500000000000000" charset="-122"/>
              <a:cs typeface="方正全福体" panose="02000500000000000000" charset="-122"/>
              <a:sym typeface="方正全福体" panose="02000500000000000000" charset="-122"/>
            </a:endParaRPr>
          </a:p>
        </p:txBody>
      </p:sp>
      <p:sp>
        <p:nvSpPr>
          <p:cNvPr id="12" name="下箭头 11"/>
          <p:cNvSpPr/>
          <p:nvPr/>
        </p:nvSpPr>
        <p:spPr bwMode="auto">
          <a:xfrm>
            <a:off x="3170977" y="4824457"/>
            <a:ext cx="432048" cy="476312"/>
          </a:xfrm>
          <a:prstGeom prst="downArrow">
            <a:avLst/>
          </a:prstGeom>
          <a:gradFill>
            <a:gsLst>
              <a:gs pos="100000">
                <a:srgbClr val="E06A6D"/>
              </a:gs>
              <a:gs pos="0">
                <a:srgbClr val="FDB0BA"/>
              </a:gs>
            </a:gsLst>
            <a:lin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83815" y="5464810"/>
            <a:ext cx="1727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tx1"/>
                </a:solidFill>
                <a:latin typeface="方正全福体" panose="02000500000000000000" charset="-122"/>
                <a:ea typeface="方正全福体" panose="02000500000000000000" charset="-122"/>
                <a:sym typeface="汉仪力量黑简" panose="00020600040101010101" charset="-122"/>
              </a:rPr>
              <a:t>传染源</a:t>
            </a:r>
            <a:endParaRPr lang="zh-CN" altLang="en-US" sz="3600" b="1" dirty="0" smtClean="0">
              <a:solidFill>
                <a:schemeClr val="tx1"/>
              </a:solidFill>
              <a:latin typeface="方正全福体" panose="02000500000000000000" charset="-122"/>
              <a:ea typeface="方正全福体" panose="02000500000000000000" charset="-122"/>
              <a:sym typeface="汉仪力量黑简" panose="00020600040101010101" charset="-122"/>
            </a:endParaRPr>
          </a:p>
        </p:txBody>
      </p:sp>
      <p:sp>
        <p:nvSpPr>
          <p:cNvPr id="14" name="下箭头 13"/>
          <p:cNvSpPr/>
          <p:nvPr/>
        </p:nvSpPr>
        <p:spPr bwMode="auto">
          <a:xfrm>
            <a:off x="8040216" y="3506340"/>
            <a:ext cx="432048" cy="476312"/>
          </a:xfrm>
          <a:prstGeom prst="downArrow">
            <a:avLst/>
          </a:prstGeom>
          <a:gradFill>
            <a:gsLst>
              <a:gs pos="100000">
                <a:srgbClr val="E06A6D"/>
              </a:gs>
              <a:gs pos="0">
                <a:srgbClr val="FDB0BA"/>
              </a:gs>
            </a:gsLst>
            <a:lin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20280" y="4077335"/>
            <a:ext cx="22771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tx1"/>
                </a:solidFill>
                <a:latin typeface="方正全福体" panose="02000500000000000000" charset="-122"/>
                <a:ea typeface="方正全福体" panose="02000500000000000000" charset="-122"/>
              </a:rPr>
              <a:t>健康人群</a:t>
            </a:r>
            <a:endParaRPr lang="zh-CN" altLang="en-US" sz="3600" b="1" dirty="0" smtClean="0">
              <a:solidFill>
                <a:schemeClr val="tx1"/>
              </a:solidFill>
              <a:latin typeface="方正全福体" panose="02000500000000000000" charset="-122"/>
              <a:ea typeface="方正全福体" panose="02000500000000000000" charset="-122"/>
            </a:endParaRPr>
          </a:p>
        </p:txBody>
      </p:sp>
      <p:sp>
        <p:nvSpPr>
          <p:cNvPr id="16" name="下箭头 15"/>
          <p:cNvSpPr/>
          <p:nvPr/>
        </p:nvSpPr>
        <p:spPr bwMode="auto">
          <a:xfrm>
            <a:off x="8040216" y="4816837"/>
            <a:ext cx="432048" cy="476312"/>
          </a:xfrm>
          <a:prstGeom prst="downArrow">
            <a:avLst/>
          </a:prstGeom>
          <a:gradFill>
            <a:gsLst>
              <a:gs pos="100000">
                <a:srgbClr val="E06A6D"/>
              </a:gs>
              <a:gs pos="0">
                <a:srgbClr val="FDB0BA"/>
              </a:gs>
            </a:gsLst>
            <a:lin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77286" y="5464786"/>
            <a:ext cx="187220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chemeClr val="tx1"/>
                </a:solidFill>
                <a:latin typeface="方正全福体" panose="02000500000000000000" charset="-122"/>
                <a:ea typeface="方正全福体" panose="02000500000000000000" charset="-122"/>
              </a:rPr>
              <a:t>易感人群</a:t>
            </a:r>
            <a:endParaRPr lang="zh-CN" altLang="en-US" sz="3200" b="1" dirty="0" smtClean="0">
              <a:solidFill>
                <a:schemeClr val="tx1"/>
              </a:solidFill>
              <a:latin typeface="方正全福体" panose="02000500000000000000" charset="-122"/>
              <a:ea typeface="方正全福体" panose="02000500000000000000" charset="-122"/>
            </a:endParaRPr>
          </a:p>
        </p:txBody>
      </p:sp>
      <p:sp>
        <p:nvSpPr>
          <p:cNvPr id="18" name="下箭头 17"/>
          <p:cNvSpPr/>
          <p:nvPr/>
        </p:nvSpPr>
        <p:spPr bwMode="auto">
          <a:xfrm>
            <a:off x="5439544" y="3501008"/>
            <a:ext cx="504056" cy="490993"/>
          </a:xfrm>
          <a:prstGeom prst="downArrow">
            <a:avLst/>
          </a:prstGeom>
          <a:gradFill>
            <a:gsLst>
              <a:gs pos="100000">
                <a:srgbClr val="E06A6D"/>
              </a:gs>
              <a:gs pos="0">
                <a:srgbClr val="FDB0BA"/>
              </a:gs>
            </a:gsLst>
            <a:lin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43237" y="5465039"/>
            <a:ext cx="194421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chemeClr val="tx1"/>
                </a:solidFill>
                <a:latin typeface="方正全福体" panose="02000500000000000000" charset="-122"/>
                <a:ea typeface="方正全福体" panose="02000500000000000000" charset="-122"/>
              </a:rPr>
              <a:t>传播途径</a:t>
            </a:r>
            <a:endParaRPr lang="zh-CN" altLang="en-US" sz="3200" b="1" dirty="0" smtClean="0">
              <a:solidFill>
                <a:schemeClr val="tx1"/>
              </a:solidFill>
              <a:latin typeface="方正全福体" panose="02000500000000000000" charset="-122"/>
              <a:ea typeface="方正全福体" panose="0200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1215" y="1274445"/>
            <a:ext cx="14484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dirty="0" smtClean="0">
                <a:latin typeface="方正全福体" panose="02000500000000000000" charset="-122"/>
                <a:ea typeface="方正全福体" panose="02000500000000000000" charset="-122"/>
                <a:sym typeface="+mn-ea"/>
              </a:rPr>
              <a:t>细菌、真菌</a:t>
            </a:r>
            <a:endParaRPr lang="zh-CN" altLang="en-US" dirty="0" smtClean="0">
              <a:latin typeface="方正全福体" panose="02000500000000000000" charset="-122"/>
              <a:ea typeface="方正全福体" panose="02000500000000000000" charset="-122"/>
              <a:sym typeface="+mn-ea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COMMONDATA" val="eyJoZGlkIjoiMzk5ZTllMTg5ODllYzFkOGU2MjFlZDEzOTc4ZTc1M2E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942</Words>
  <Application>WPS 演示</Application>
  <PresentationFormat>宽屏</PresentationFormat>
  <Paragraphs>236</Paragraphs>
  <Slides>30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1" baseType="lpstr">
      <vt:lpstr>Arial</vt:lpstr>
      <vt:lpstr>宋体</vt:lpstr>
      <vt:lpstr>Wingdings</vt:lpstr>
      <vt:lpstr>Wingdings</vt:lpstr>
      <vt:lpstr>方正全福体</vt:lpstr>
      <vt:lpstr>汉仪力量黑简</vt:lpstr>
      <vt:lpstr>微软雅黑</vt:lpstr>
      <vt:lpstr>Arial Unicode MS</vt:lpstr>
      <vt:lpstr>Calibri</vt:lpstr>
      <vt:lpstr>Segoe Print</vt:lpstr>
      <vt:lpstr>Office 主题​​</vt:lpstr>
      <vt:lpstr>传染病防控知识</vt:lpstr>
      <vt:lpstr>传染病定义</vt:lpstr>
      <vt:lpstr>传染病传播“三环节”</vt:lpstr>
      <vt:lpstr>传染病传播“三环节”</vt:lpstr>
      <vt:lpstr>传染病传播“三环节”</vt:lpstr>
      <vt:lpstr>传染病传播“三环节”</vt:lpstr>
      <vt:lpstr>传染病传播“三环节”</vt:lpstr>
      <vt:lpstr>传染病传播“三环节”</vt:lpstr>
      <vt:lpstr>传染病传播“三环节”</vt:lpstr>
      <vt:lpstr>控制传染病传播“三措施”</vt:lpstr>
      <vt:lpstr>控制传染病传播“三措施”</vt:lpstr>
      <vt:lpstr>PowerPoint 演示文稿</vt:lpstr>
      <vt:lpstr>控制传染病传播“三措施”</vt:lpstr>
      <vt:lpstr>PowerPoint 演示文稿</vt:lpstr>
      <vt:lpstr>控制传染病传播“三措施”</vt:lpstr>
      <vt:lpstr>PowerPoint 演示文稿</vt:lpstr>
      <vt:lpstr>PowerPoint 演示文稿</vt:lpstr>
      <vt:lpstr>控制传染病传播“三措施”</vt:lpstr>
      <vt:lpstr>PowerPoint 演示文稿</vt:lpstr>
      <vt:lpstr>控制传染病传播“三措施”</vt:lpstr>
      <vt:lpstr>控制传染病传播“三措施”</vt:lpstr>
      <vt:lpstr>控制传染病传播“三措施”</vt:lpstr>
      <vt:lpstr>控制传染病传播“三措施”</vt:lpstr>
      <vt:lpstr>控制传染病传播“三措施”</vt:lpstr>
      <vt:lpstr>控制传染病传播“三环节”</vt:lpstr>
      <vt:lpstr>控制传染病传播“三措施”</vt:lpstr>
      <vt:lpstr>PowerPoint 演示文稿</vt:lpstr>
      <vt:lpstr>PowerPoint 演示文稿</vt:lpstr>
      <vt:lpstr>总结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bgzheng</cp:lastModifiedBy>
  <cp:revision>219</cp:revision>
  <dcterms:created xsi:type="dcterms:W3CDTF">2019-06-19T02:08:00Z</dcterms:created>
  <dcterms:modified xsi:type="dcterms:W3CDTF">2023-08-14T00:57:59Z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2052-11.1.0.14650</vt:lpwstr>
  </property>
  <property fmtid="{D5CDD505-2E9C-101B-9397-08002B2CF9AE}" pid="3" name="ICV">
    <vt:lpwstr>0C85077592DF4941810D2FEC64A65ADE_13</vt:lpwstr>
  </property>
</Properties>
</file>